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308" r:id="rId3"/>
    <p:sldId id="290" r:id="rId4"/>
    <p:sldId id="291" r:id="rId5"/>
    <p:sldId id="293" r:id="rId6"/>
    <p:sldId id="311" r:id="rId7"/>
    <p:sldId id="312" r:id="rId8"/>
    <p:sldId id="309" r:id="rId9"/>
    <p:sldId id="300" r:id="rId10"/>
    <p:sldId id="313" r:id="rId11"/>
    <p:sldId id="315" r:id="rId12"/>
    <p:sldId id="299" r:id="rId13"/>
    <p:sldId id="302" r:id="rId14"/>
  </p:sldIdLst>
  <p:sldSz cx="9144000" cy="51435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08305" lvl="1" indent="48895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815975" lvl="2" indent="98425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224280" lvl="3" indent="14732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631950" lvl="4" indent="19685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19685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19685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19685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19685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7A5"/>
    <a:srgbClr val="71C4F7"/>
    <a:srgbClr val="D9F04E"/>
    <a:srgbClr val="18CFE8"/>
    <a:srgbClr val="0F9BF1"/>
    <a:srgbClr val="1C87A9"/>
    <a:srgbClr val="E1592F"/>
    <a:srgbClr val="E57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914"/>
  </p:normalViewPr>
  <p:slideViewPr>
    <p:cSldViewPr showGuides="1">
      <p:cViewPr>
        <p:scale>
          <a:sx n="100" d="100"/>
          <a:sy n="100" d="100"/>
        </p:scale>
        <p:origin x="-516" y="-72"/>
      </p:cViewPr>
      <p:guideLst>
        <p:guide orient="horz" pos="1622"/>
        <p:guide pos="28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942" y="1597334"/>
            <a:ext cx="7772117" cy="110268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884" y="2914035"/>
            <a:ext cx="6400233" cy="1315285"/>
          </a:xfrm>
        </p:spPr>
        <p:txBody>
          <a:bodyPr/>
          <a:lstStyle>
            <a:lvl1pPr marL="0" indent="0" algn="ctr">
              <a:buNone/>
              <a:defRPr/>
            </a:lvl1pPr>
            <a:lvl2pPr marL="408305" indent="0" algn="ctr">
              <a:buNone/>
              <a:defRPr/>
            </a:lvl2pPr>
            <a:lvl3pPr marL="815975" indent="0" algn="ctr">
              <a:buNone/>
              <a:defRPr/>
            </a:lvl3pPr>
            <a:lvl4pPr marL="1224280" indent="0" algn="ctr">
              <a:buNone/>
              <a:defRPr/>
            </a:lvl4pPr>
            <a:lvl5pPr marL="1632585" indent="0" algn="ctr">
              <a:buNone/>
              <a:defRPr/>
            </a:lvl5pPr>
            <a:lvl6pPr marL="2040890" indent="0" algn="ctr">
              <a:buNone/>
              <a:defRPr/>
            </a:lvl6pPr>
            <a:lvl7pPr marL="2448560" indent="0" algn="ctr">
              <a:buNone/>
              <a:defRPr/>
            </a:lvl7pPr>
            <a:lvl8pPr marL="2856865" indent="0" algn="ctr">
              <a:buNone/>
              <a:defRPr/>
            </a:lvl8pPr>
            <a:lvl9pPr marL="326517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826" y="205514"/>
            <a:ext cx="2056408" cy="438947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767" y="205514"/>
            <a:ext cx="6036003" cy="438947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790" y="3305219"/>
            <a:ext cx="7772117" cy="1021897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790" y="2179858"/>
            <a:ext cx="7772117" cy="112536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8305" indent="0">
              <a:buNone/>
              <a:defRPr sz="1600"/>
            </a:lvl2pPr>
            <a:lvl3pPr marL="815975" indent="0">
              <a:buNone/>
              <a:defRPr sz="1400"/>
            </a:lvl3pPr>
            <a:lvl4pPr marL="1224280" indent="0">
              <a:buNone/>
              <a:defRPr sz="1200"/>
            </a:lvl4pPr>
            <a:lvl5pPr marL="1632585" indent="0">
              <a:buNone/>
              <a:defRPr sz="1200"/>
            </a:lvl5pPr>
            <a:lvl6pPr marL="2040890" indent="0">
              <a:buNone/>
              <a:defRPr sz="1200"/>
            </a:lvl6pPr>
            <a:lvl7pPr marL="2448560" indent="0">
              <a:buNone/>
              <a:defRPr sz="1200"/>
            </a:lvl7pPr>
            <a:lvl8pPr marL="2856865" indent="0">
              <a:buNone/>
              <a:defRPr sz="1200"/>
            </a:lvl8pPr>
            <a:lvl9pPr marL="3265170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768" y="1200481"/>
            <a:ext cx="4046205" cy="3394511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0028" y="1200481"/>
            <a:ext cx="4046206" cy="3394511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768" y="1150874"/>
            <a:ext cx="4039120" cy="480476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305" indent="0">
              <a:buNone/>
              <a:defRPr sz="1800" b="1"/>
            </a:lvl2pPr>
            <a:lvl3pPr marL="815975" indent="0">
              <a:buNone/>
              <a:defRPr sz="1600" b="1"/>
            </a:lvl3pPr>
            <a:lvl4pPr marL="1224280" indent="0">
              <a:buNone/>
              <a:defRPr sz="1400" b="1"/>
            </a:lvl4pPr>
            <a:lvl5pPr marL="1632585" indent="0">
              <a:buNone/>
              <a:defRPr sz="1400" b="1"/>
            </a:lvl5pPr>
            <a:lvl6pPr marL="2040890" indent="0">
              <a:buNone/>
              <a:defRPr sz="1400" b="1"/>
            </a:lvl6pPr>
            <a:lvl7pPr marL="2448560" indent="0">
              <a:buNone/>
              <a:defRPr sz="1400" b="1"/>
            </a:lvl7pPr>
            <a:lvl8pPr marL="2856865" indent="0">
              <a:buNone/>
              <a:defRPr sz="1400" b="1"/>
            </a:lvl8pPr>
            <a:lvl9pPr marL="3265170" indent="0">
              <a:buNone/>
              <a:defRPr sz="1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768" y="1631350"/>
            <a:ext cx="4039120" cy="296364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697" y="1150874"/>
            <a:ext cx="4040537" cy="480476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305" indent="0">
              <a:buNone/>
              <a:defRPr sz="1800" b="1"/>
            </a:lvl2pPr>
            <a:lvl3pPr marL="815975" indent="0">
              <a:buNone/>
              <a:defRPr sz="1600" b="1"/>
            </a:lvl3pPr>
            <a:lvl4pPr marL="1224280" indent="0">
              <a:buNone/>
              <a:defRPr sz="1400" b="1"/>
            </a:lvl4pPr>
            <a:lvl5pPr marL="1632585" indent="0">
              <a:buNone/>
              <a:defRPr sz="1400" b="1"/>
            </a:lvl5pPr>
            <a:lvl6pPr marL="2040890" indent="0">
              <a:buNone/>
              <a:defRPr sz="1400" b="1"/>
            </a:lvl6pPr>
            <a:lvl7pPr marL="2448560" indent="0">
              <a:buNone/>
              <a:defRPr sz="1400" b="1"/>
            </a:lvl7pPr>
            <a:lvl8pPr marL="2856865" indent="0">
              <a:buNone/>
              <a:defRPr sz="1400" b="1"/>
            </a:lvl8pPr>
            <a:lvl9pPr marL="3265170" indent="0">
              <a:buNone/>
              <a:defRPr sz="1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697" y="1631350"/>
            <a:ext cx="4040537" cy="296364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768" y="204096"/>
            <a:ext cx="3007373" cy="87166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685" y="204096"/>
            <a:ext cx="5110549" cy="439089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768" y="1075756"/>
            <a:ext cx="3007373" cy="3519236"/>
          </a:xfrm>
        </p:spPr>
        <p:txBody>
          <a:bodyPr/>
          <a:lstStyle>
            <a:lvl1pPr marL="0" indent="0">
              <a:buNone/>
              <a:defRPr sz="1200"/>
            </a:lvl1pPr>
            <a:lvl2pPr marL="408305" indent="0">
              <a:buNone/>
              <a:defRPr sz="1100"/>
            </a:lvl2pPr>
            <a:lvl3pPr marL="815975" indent="0">
              <a:buNone/>
              <a:defRPr sz="900"/>
            </a:lvl3pPr>
            <a:lvl4pPr marL="1224280" indent="0">
              <a:buNone/>
              <a:defRPr sz="800"/>
            </a:lvl4pPr>
            <a:lvl5pPr marL="1632585" indent="0">
              <a:buNone/>
              <a:defRPr sz="800"/>
            </a:lvl5pPr>
            <a:lvl6pPr marL="2040890" indent="0">
              <a:buNone/>
              <a:defRPr sz="800"/>
            </a:lvl6pPr>
            <a:lvl7pPr marL="2448560" indent="0">
              <a:buNone/>
              <a:defRPr sz="800"/>
            </a:lvl7pPr>
            <a:lvl8pPr marL="2856865" indent="0">
              <a:buNone/>
              <a:defRPr sz="800"/>
            </a:lvl8pPr>
            <a:lvl9pPr marL="3265170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803" y="3600024"/>
            <a:ext cx="5486116" cy="4252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803" y="459216"/>
            <a:ext cx="5486116" cy="3086950"/>
          </a:xfrm>
        </p:spPr>
        <p:txBody>
          <a:bodyPr vert="horz" wrap="square" lIns="81628" tIns="40814" rIns="81628" bIns="40814" numCol="1" anchor="t" anchorCtr="0" compatLnSpc="1"/>
          <a:lstStyle>
            <a:lvl1pPr marL="0" indent="0">
              <a:buNone/>
              <a:defRPr sz="2900"/>
            </a:lvl1pPr>
            <a:lvl2pPr marL="408305" indent="0">
              <a:buNone/>
              <a:defRPr sz="2500"/>
            </a:lvl2pPr>
            <a:lvl3pPr marL="815975" indent="0">
              <a:buNone/>
              <a:defRPr sz="2100"/>
            </a:lvl3pPr>
            <a:lvl4pPr marL="1224280" indent="0">
              <a:buNone/>
              <a:defRPr sz="1800"/>
            </a:lvl4pPr>
            <a:lvl5pPr marL="1632585" indent="0">
              <a:buNone/>
              <a:defRPr sz="1800"/>
            </a:lvl5pPr>
            <a:lvl6pPr marL="2040890" indent="0">
              <a:buNone/>
              <a:defRPr sz="1800"/>
            </a:lvl6pPr>
            <a:lvl7pPr marL="2448560" indent="0">
              <a:buNone/>
              <a:defRPr sz="1800"/>
            </a:lvl7pPr>
            <a:lvl8pPr marL="2856865" indent="0">
              <a:buNone/>
              <a:defRPr sz="1800"/>
            </a:lvl8pPr>
            <a:lvl9pPr marL="3265170" indent="0">
              <a:buNone/>
              <a:defRPr sz="18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9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29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803" y="4025224"/>
            <a:ext cx="5486116" cy="603784"/>
          </a:xfrm>
        </p:spPr>
        <p:txBody>
          <a:bodyPr/>
          <a:lstStyle>
            <a:lvl1pPr marL="0" indent="0">
              <a:buNone/>
              <a:defRPr sz="1200"/>
            </a:lvl1pPr>
            <a:lvl2pPr marL="408305" indent="0">
              <a:buNone/>
              <a:defRPr sz="1100"/>
            </a:lvl2pPr>
            <a:lvl3pPr marL="815975" indent="0">
              <a:buNone/>
              <a:defRPr sz="900"/>
            </a:lvl3pPr>
            <a:lvl4pPr marL="1224280" indent="0">
              <a:buNone/>
              <a:defRPr sz="800"/>
            </a:lvl4pPr>
            <a:lvl5pPr marL="1632585" indent="0">
              <a:buNone/>
              <a:defRPr sz="800"/>
            </a:lvl5pPr>
            <a:lvl6pPr marL="2040890" indent="0">
              <a:buNone/>
              <a:defRPr sz="800"/>
            </a:lvl6pPr>
            <a:lvl7pPr marL="2448560" indent="0">
              <a:buNone/>
              <a:defRPr sz="800"/>
            </a:lvl7pPr>
            <a:lvl8pPr marL="2856865" indent="0">
              <a:buNone/>
              <a:defRPr sz="800"/>
            </a:lvl8pPr>
            <a:lvl9pPr marL="3265170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图片 6" descr="三上模板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2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8837"/>
          </a:xfrm>
          <a:prstGeom prst="rect">
            <a:avLst/>
          </a:prstGeom>
          <a:noFill/>
          <a:ln w="9525">
            <a:noFill/>
          </a:ln>
        </p:spPr>
        <p:txBody>
          <a:bodyPr lIns="81628" tIns="40814" rIns="81628" bIns="40814"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8" name="Rectangle 3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 lIns="81628" tIns="40814" rIns="81628" bIns="40814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81628" tIns="40814" rIns="81628" bIns="40814" numCol="1" anchor="t" anchorCtr="0" compatLnSpc="1"/>
          <a:lstStyle>
            <a:lvl1pPr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81628" tIns="40814" rIns="81628" bIns="40814" numCol="1" anchor="t" anchorCtr="0" compatLnSpc="1"/>
          <a:lstStyle>
            <a:lvl1pPr algn="ct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81628" tIns="40814" rIns="81628" bIns="40814" numCol="1" anchor="t" anchorCtr="0" compatLnSpc="1"/>
          <a:lstStyle>
            <a:lvl1pPr algn="r">
              <a:defRPr sz="12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08305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815975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22428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632585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04800" indent="-304800" algn="l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62305" indent="-254000" algn="l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</a:defRPr>
      </a:lvl2pPr>
      <a:lvl3pPr marL="1019175" indent="-203200" algn="l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</a:defRPr>
      </a:lvl3pPr>
      <a:lvl4pPr marL="1427480" indent="-2032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835150" indent="-2032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244725" indent="-203835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6pPr>
      <a:lvl7pPr marL="2653030" indent="-203835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7pPr>
      <a:lvl8pPr marL="3061335" indent="-203835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8pPr>
      <a:lvl9pPr marL="3469005" indent="-203835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305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5975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280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85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890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560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6865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70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image" Target="../media/image40.png"/><Relationship Id="rId8" Type="http://schemas.openxmlformats.org/officeDocument/2006/relationships/image" Target="../media/image39.png"/><Relationship Id="rId7" Type="http://schemas.openxmlformats.org/officeDocument/2006/relationships/image" Target="../media/image38.png"/><Relationship Id="rId6" Type="http://schemas.openxmlformats.org/officeDocument/2006/relationships/image" Target="../media/image37.png"/><Relationship Id="rId5" Type="http://schemas.openxmlformats.org/officeDocument/2006/relationships/image" Target="../media/image20.png"/><Relationship Id="rId4" Type="http://schemas.openxmlformats.org/officeDocument/2006/relationships/image" Target="../media/image36.png"/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3.png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.bin"/><Relationship Id="rId8" Type="http://schemas.openxmlformats.org/officeDocument/2006/relationships/oleObject" Target="../embeddings/oleObject5.bin"/><Relationship Id="rId7" Type="http://schemas.openxmlformats.org/officeDocument/2006/relationships/oleObject" Target="../embeddings/oleObject4.bin"/><Relationship Id="rId6" Type="http://schemas.openxmlformats.org/officeDocument/2006/relationships/image" Target="../media/image2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6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5.wmf"/><Relationship Id="rId11" Type="http://schemas.openxmlformats.org/officeDocument/2006/relationships/vmlDrawing" Target="../drawings/vmlDrawing1.vml"/><Relationship Id="rId10" Type="http://schemas.openxmlformats.org/officeDocument/2006/relationships/slideLayout" Target="../slideLayouts/slideLayout7.xml"/><Relationship Id="rId1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WordArt 4"/>
          <p:cNvSpPr>
            <a:spLocks noTextEdit="1"/>
          </p:cNvSpPr>
          <p:nvPr/>
        </p:nvSpPr>
        <p:spPr>
          <a:xfrm>
            <a:off x="1694180" y="1804035"/>
            <a:ext cx="6152515" cy="11645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4800" b="1"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黑体" panose="02010600030101010101" pitchFamily="2" charset="-122"/>
                <a:ea typeface="黑体" panose="02010600030101010101" pitchFamily="2" charset="-122"/>
              </a:rPr>
              <a:t>认识几分之一</a:t>
            </a:r>
            <a:endParaRPr lang="zh-CN" altLang="en-US" sz="4800" b="1"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FF00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8115" y="571500"/>
            <a:ext cx="6992620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分数大小比较</a:t>
            </a:r>
            <a:r>
              <a:rPr lang="zh-CN" altLang="en-US" sz="2800"/>
              <a:t>：</a:t>
            </a:r>
            <a:endParaRPr lang="zh-CN" altLang="en-US" sz="2800"/>
          </a:p>
          <a:p>
            <a:endParaRPr lang="zh-CN" altLang="en-US" sz="2800"/>
          </a:p>
          <a:p>
            <a:r>
              <a:rPr lang="zh-CN" altLang="en-US" sz="2800"/>
              <a:t>        </a:t>
            </a:r>
            <a:r>
              <a:rPr lang="zh-CN" altLang="en-US" sz="2800" b="1">
                <a:solidFill>
                  <a:srgbClr val="FF0000"/>
                </a:solidFill>
              </a:rPr>
              <a:t>分子相同</a:t>
            </a:r>
            <a:r>
              <a:rPr lang="zh-CN" altLang="en-US" sz="2800" b="1"/>
              <a:t>时，</a:t>
            </a:r>
            <a:r>
              <a:rPr lang="zh-CN" altLang="en-US" sz="2800" b="1">
                <a:solidFill>
                  <a:srgbClr val="0070C0"/>
                </a:solidFill>
              </a:rPr>
              <a:t>分母小</a:t>
            </a:r>
            <a:r>
              <a:rPr lang="zh-CN" altLang="en-US" sz="2800" b="1"/>
              <a:t>的分数反而</a:t>
            </a:r>
            <a:r>
              <a:rPr lang="zh-CN" altLang="en-US" sz="2800" b="1">
                <a:solidFill>
                  <a:srgbClr val="0070C0"/>
                </a:solidFill>
              </a:rPr>
              <a:t>大</a:t>
            </a:r>
            <a:r>
              <a:rPr lang="zh-CN" altLang="en-US" sz="2800" b="1"/>
              <a:t>，</a:t>
            </a:r>
            <a:r>
              <a:rPr lang="zh-CN" altLang="en-US" sz="2800" b="1">
                <a:solidFill>
                  <a:srgbClr val="00B050"/>
                </a:solidFill>
              </a:rPr>
              <a:t>分母大</a:t>
            </a:r>
            <a:r>
              <a:rPr lang="zh-CN" altLang="en-US" sz="2800" b="1"/>
              <a:t>的反而</a:t>
            </a:r>
            <a:r>
              <a:rPr lang="zh-CN" altLang="en-US" sz="2800" b="1">
                <a:solidFill>
                  <a:srgbClr val="00B050"/>
                </a:solidFill>
              </a:rPr>
              <a:t>小</a:t>
            </a:r>
            <a:r>
              <a:rPr lang="zh-CN" altLang="en-US" sz="2800" b="1"/>
              <a:t>。</a:t>
            </a:r>
            <a:endParaRPr lang="zh-CN" altLang="en-US" sz="2800" b="1"/>
          </a:p>
          <a:p>
            <a:endParaRPr lang="zh-CN" altLang="en-US" sz="28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37" name="Picture 13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02338" y="2489200"/>
            <a:ext cx="647700" cy="657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2" name="Picture 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71550" y="1908175"/>
            <a:ext cx="1333500" cy="13430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3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25725" y="1898650"/>
            <a:ext cx="1343025" cy="1352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4" name="Picture 10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91013" y="1851025"/>
            <a:ext cx="1400175" cy="1400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1106488" y="3354388"/>
            <a:ext cx="107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  ）</a:t>
            </a:r>
            <a:endParaRPr lang="zh-CN" altLang="en-US" sz="2400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71775" y="3354388"/>
            <a:ext cx="107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  ）</a:t>
            </a:r>
            <a:endParaRPr lang="zh-CN" altLang="en-US" sz="2400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56113" y="3354388"/>
            <a:ext cx="107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  ）</a:t>
            </a:r>
            <a:endParaRPr lang="zh-CN" altLang="en-US" sz="2400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97638" y="3354388"/>
            <a:ext cx="107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  ）</a:t>
            </a:r>
            <a:endParaRPr lang="zh-CN" altLang="en-US" sz="2400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grpSp>
        <p:nvGrpSpPr>
          <p:cNvPr id="2" name="组合 22"/>
          <p:cNvGrpSpPr/>
          <p:nvPr/>
        </p:nvGrpSpPr>
        <p:grpSpPr>
          <a:xfrm>
            <a:off x="1466850" y="3201988"/>
            <a:ext cx="404813" cy="809625"/>
            <a:chOff x="4797025" y="2633185"/>
            <a:chExt cx="405045" cy="809560"/>
          </a:xfrm>
        </p:grpSpPr>
        <p:sp>
          <p:nvSpPr>
            <p:cNvPr id="9242" name="TextBox 18"/>
            <p:cNvSpPr txBox="1"/>
            <p:nvPr/>
          </p:nvSpPr>
          <p:spPr>
            <a:xfrm>
              <a:off x="4797025" y="2633185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1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>
            <a:xfrm>
              <a:off x="4838324" y="3037965"/>
              <a:ext cx="3224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44" name="TextBox 20"/>
            <p:cNvSpPr txBox="1"/>
            <p:nvPr/>
          </p:nvSpPr>
          <p:spPr>
            <a:xfrm>
              <a:off x="4797025" y="2981080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3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组合 22"/>
          <p:cNvGrpSpPr/>
          <p:nvPr/>
        </p:nvGrpSpPr>
        <p:grpSpPr>
          <a:xfrm>
            <a:off x="3132138" y="3201988"/>
            <a:ext cx="404812" cy="809625"/>
            <a:chOff x="4797025" y="2633185"/>
            <a:chExt cx="405045" cy="809560"/>
          </a:xfrm>
        </p:grpSpPr>
        <p:sp>
          <p:nvSpPr>
            <p:cNvPr id="9239" name="TextBox 22"/>
            <p:cNvSpPr txBox="1"/>
            <p:nvPr/>
          </p:nvSpPr>
          <p:spPr>
            <a:xfrm>
              <a:off x="4797025" y="2633185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1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4838324" y="3037965"/>
              <a:ext cx="32244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41" name="TextBox 24"/>
            <p:cNvSpPr txBox="1"/>
            <p:nvPr/>
          </p:nvSpPr>
          <p:spPr>
            <a:xfrm>
              <a:off x="4797025" y="2981080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6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" name="组合 22"/>
          <p:cNvGrpSpPr/>
          <p:nvPr/>
        </p:nvGrpSpPr>
        <p:grpSpPr>
          <a:xfrm>
            <a:off x="4816475" y="3201988"/>
            <a:ext cx="404813" cy="809625"/>
            <a:chOff x="4797025" y="2633185"/>
            <a:chExt cx="405045" cy="809560"/>
          </a:xfrm>
        </p:grpSpPr>
        <p:sp>
          <p:nvSpPr>
            <p:cNvPr id="9236" name="TextBox 26"/>
            <p:cNvSpPr txBox="1"/>
            <p:nvPr/>
          </p:nvSpPr>
          <p:spPr>
            <a:xfrm>
              <a:off x="4797025" y="2633185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1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  <p:cxnSp>
          <p:nvCxnSpPr>
            <p:cNvPr id="28" name="直接连接符 27"/>
            <p:cNvCxnSpPr/>
            <p:nvPr/>
          </p:nvCxnSpPr>
          <p:spPr>
            <a:xfrm>
              <a:off x="4838324" y="3037965"/>
              <a:ext cx="3224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8" name="TextBox 28"/>
            <p:cNvSpPr txBox="1"/>
            <p:nvPr/>
          </p:nvSpPr>
          <p:spPr>
            <a:xfrm>
              <a:off x="4797025" y="2981080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9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" name="组合 22"/>
          <p:cNvGrpSpPr/>
          <p:nvPr/>
        </p:nvGrpSpPr>
        <p:grpSpPr>
          <a:xfrm>
            <a:off x="6867525" y="3201988"/>
            <a:ext cx="404813" cy="809625"/>
            <a:chOff x="4797025" y="2633185"/>
            <a:chExt cx="405045" cy="809560"/>
          </a:xfrm>
        </p:grpSpPr>
        <p:sp>
          <p:nvSpPr>
            <p:cNvPr id="9233" name="TextBox 30"/>
            <p:cNvSpPr txBox="1"/>
            <p:nvPr/>
          </p:nvSpPr>
          <p:spPr>
            <a:xfrm>
              <a:off x="4797025" y="2633185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1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  <p:cxnSp>
          <p:nvCxnSpPr>
            <p:cNvPr id="32" name="直接连接符 31"/>
            <p:cNvCxnSpPr/>
            <p:nvPr/>
          </p:nvCxnSpPr>
          <p:spPr>
            <a:xfrm>
              <a:off x="4838324" y="3037965"/>
              <a:ext cx="3224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5" name="TextBox 32"/>
            <p:cNvSpPr txBox="1"/>
            <p:nvPr/>
          </p:nvSpPr>
          <p:spPr>
            <a:xfrm>
              <a:off x="4797025" y="2981080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8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</p:grpSp>
      <p:sp>
        <p:nvSpPr>
          <p:cNvPr id="34" name="文本框 10245"/>
          <p:cNvSpPr txBox="1"/>
          <p:nvPr/>
        </p:nvSpPr>
        <p:spPr>
          <a:xfrm>
            <a:off x="566738" y="1300163"/>
            <a:ext cx="3465512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Arial" panose="020B0604020202020204" pitchFamily="34" charset="0"/>
                <a:ea typeface="楷体" pitchFamily="49" charset="-122"/>
                <a:sym typeface="宋体" panose="02010600030101010101" pitchFamily="2" charset="-122"/>
              </a:rPr>
              <a:t>1</a:t>
            </a: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.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用分数表示涂色部分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。</a:t>
            </a:r>
            <a:r>
              <a:rPr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anose="02010609030101010101" pitchFamily="49" charset="-122"/>
                <a:sym typeface="宋体" panose="02010600030101010101" pitchFamily="2" charset="-122"/>
              </a:rPr>
              <a:t> </a:t>
            </a:r>
            <a:endParaRPr lang="zh-CN" altLang="en-US" sz="2400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31" name="Picture 1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02338" y="2032000"/>
            <a:ext cx="2038350" cy="11144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38" name="Picture 14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81750" y="1951038"/>
            <a:ext cx="600075" cy="619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7" name="Picture 1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64150" y="2005013"/>
            <a:ext cx="628650" cy="561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5" name="Picture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87650" y="2066925"/>
            <a:ext cx="476250" cy="561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4" name="Picture 10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50975" y="2076450"/>
            <a:ext cx="762000" cy="561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0245"/>
          <p:cNvSpPr txBox="1"/>
          <p:nvPr/>
        </p:nvSpPr>
        <p:spPr>
          <a:xfrm>
            <a:off x="566738" y="1390650"/>
            <a:ext cx="36449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2.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先涂色，再比较大小。</a:t>
            </a:r>
            <a:endParaRPr lang="zh-CN" altLang="en-US" sz="2400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3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200" y="922338"/>
            <a:ext cx="1152525" cy="3619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" name="组合 37"/>
          <p:cNvGrpSpPr/>
          <p:nvPr/>
        </p:nvGrpSpPr>
        <p:grpSpPr>
          <a:xfrm>
            <a:off x="1016000" y="1941513"/>
            <a:ext cx="7112000" cy="1890712"/>
            <a:chOff x="1016605" y="1806665"/>
            <a:chExt cx="7110790" cy="2205245"/>
          </a:xfrm>
        </p:grpSpPr>
        <p:sp>
          <p:nvSpPr>
            <p:cNvPr id="4" name="圆角矩形 3"/>
            <p:cNvSpPr/>
            <p:nvPr/>
          </p:nvSpPr>
          <p:spPr>
            <a:xfrm>
              <a:off x="1016605" y="1806665"/>
              <a:ext cx="7110790" cy="2205245"/>
            </a:xfrm>
            <a:prstGeom prst="roundRect">
              <a:avLst/>
            </a:prstGeom>
            <a:noFill/>
            <a:ln w="19050">
              <a:solidFill>
                <a:srgbClr val="E159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6" name="直接连接符 5"/>
            <p:cNvCxnSpPr>
              <a:stCxn id="4" idx="0"/>
              <a:endCxn id="4" idx="2"/>
            </p:cNvCxnSpPr>
            <p:nvPr/>
          </p:nvCxnSpPr>
          <p:spPr>
            <a:xfrm>
              <a:off x="4572000" y="1806665"/>
              <a:ext cx="0" cy="2205245"/>
            </a:xfrm>
            <a:prstGeom prst="line">
              <a:avLst/>
            </a:prstGeom>
            <a:ln w="12700">
              <a:solidFill>
                <a:srgbClr val="E1592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9" name="Picture 5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97175" y="2066925"/>
            <a:ext cx="1343025" cy="9334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0" name="Picture 6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47800" y="2066925"/>
            <a:ext cx="1343025" cy="9334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2" name="Picture 8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67325" y="1952625"/>
            <a:ext cx="1057275" cy="10477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3" name="Picture 9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59525" y="1952625"/>
            <a:ext cx="1047750" cy="1047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" name="椭圆 19"/>
          <p:cNvSpPr/>
          <p:nvPr/>
        </p:nvSpPr>
        <p:spPr>
          <a:xfrm>
            <a:off x="2627313" y="3246438"/>
            <a:ext cx="323850" cy="323850"/>
          </a:xfrm>
          <a:prstGeom prst="ellipse">
            <a:avLst/>
          </a:prstGeom>
          <a:noFill/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" name="组合 20"/>
          <p:cNvGrpSpPr/>
          <p:nvPr/>
        </p:nvGrpSpPr>
        <p:grpSpPr>
          <a:xfrm>
            <a:off x="1916113" y="2976563"/>
            <a:ext cx="406400" cy="809625"/>
            <a:chOff x="4797025" y="2633185"/>
            <a:chExt cx="405045" cy="809560"/>
          </a:xfrm>
        </p:grpSpPr>
        <p:sp>
          <p:nvSpPr>
            <p:cNvPr id="12318" name="TextBox 21"/>
            <p:cNvSpPr txBox="1"/>
            <p:nvPr/>
          </p:nvSpPr>
          <p:spPr>
            <a:xfrm>
              <a:off x="4797025" y="2633185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1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  <p:cxnSp>
          <p:nvCxnSpPr>
            <p:cNvPr id="23" name="直接连接符 22"/>
            <p:cNvCxnSpPr/>
            <p:nvPr/>
          </p:nvCxnSpPr>
          <p:spPr>
            <a:xfrm>
              <a:off x="4838162" y="3037965"/>
              <a:ext cx="32277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20" name="TextBox 23"/>
            <p:cNvSpPr txBox="1"/>
            <p:nvPr/>
          </p:nvSpPr>
          <p:spPr>
            <a:xfrm>
              <a:off x="4797025" y="2981080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4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8" name="组合 24"/>
          <p:cNvGrpSpPr/>
          <p:nvPr/>
        </p:nvGrpSpPr>
        <p:grpSpPr>
          <a:xfrm>
            <a:off x="3267075" y="2976563"/>
            <a:ext cx="404813" cy="809625"/>
            <a:chOff x="4797025" y="2633185"/>
            <a:chExt cx="405045" cy="809560"/>
          </a:xfrm>
        </p:grpSpPr>
        <p:sp>
          <p:nvSpPr>
            <p:cNvPr id="12315" name="TextBox 25"/>
            <p:cNvSpPr txBox="1"/>
            <p:nvPr/>
          </p:nvSpPr>
          <p:spPr>
            <a:xfrm>
              <a:off x="4797025" y="2633185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1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>
            <a:xfrm>
              <a:off x="4838324" y="3037965"/>
              <a:ext cx="3224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17" name="TextBox 27"/>
            <p:cNvSpPr txBox="1"/>
            <p:nvPr/>
          </p:nvSpPr>
          <p:spPr>
            <a:xfrm>
              <a:off x="4797025" y="2981080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8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</p:grpSp>
      <p:sp>
        <p:nvSpPr>
          <p:cNvPr id="29" name="椭圆 28"/>
          <p:cNvSpPr/>
          <p:nvPr/>
        </p:nvSpPr>
        <p:spPr>
          <a:xfrm>
            <a:off x="6192838" y="3249613"/>
            <a:ext cx="323850" cy="323850"/>
          </a:xfrm>
          <a:prstGeom prst="ellipse">
            <a:avLst/>
          </a:prstGeom>
          <a:noFill/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" name="组合 29"/>
          <p:cNvGrpSpPr/>
          <p:nvPr/>
        </p:nvGrpSpPr>
        <p:grpSpPr>
          <a:xfrm>
            <a:off x="5607050" y="2979738"/>
            <a:ext cx="404813" cy="809625"/>
            <a:chOff x="4797025" y="2633185"/>
            <a:chExt cx="405045" cy="809560"/>
          </a:xfrm>
        </p:grpSpPr>
        <p:sp>
          <p:nvSpPr>
            <p:cNvPr id="12312" name="TextBox 30"/>
            <p:cNvSpPr txBox="1"/>
            <p:nvPr/>
          </p:nvSpPr>
          <p:spPr>
            <a:xfrm>
              <a:off x="4797025" y="2633185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1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  <p:cxnSp>
          <p:nvCxnSpPr>
            <p:cNvPr id="32" name="直接连接符 31"/>
            <p:cNvCxnSpPr/>
            <p:nvPr/>
          </p:nvCxnSpPr>
          <p:spPr>
            <a:xfrm>
              <a:off x="4838324" y="3037965"/>
              <a:ext cx="3224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14" name="TextBox 32"/>
            <p:cNvSpPr txBox="1"/>
            <p:nvPr/>
          </p:nvSpPr>
          <p:spPr>
            <a:xfrm>
              <a:off x="4797025" y="2981080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6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组合 33"/>
          <p:cNvGrpSpPr/>
          <p:nvPr/>
        </p:nvGrpSpPr>
        <p:grpSpPr>
          <a:xfrm>
            <a:off x="6686550" y="2979738"/>
            <a:ext cx="406400" cy="809625"/>
            <a:chOff x="4797025" y="2633185"/>
            <a:chExt cx="405045" cy="809560"/>
          </a:xfrm>
        </p:grpSpPr>
        <p:sp>
          <p:nvSpPr>
            <p:cNvPr id="12309" name="TextBox 34"/>
            <p:cNvSpPr txBox="1"/>
            <p:nvPr/>
          </p:nvSpPr>
          <p:spPr>
            <a:xfrm>
              <a:off x="4797025" y="2633185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1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  <p:cxnSp>
          <p:nvCxnSpPr>
            <p:cNvPr id="36" name="直接连接符 35"/>
            <p:cNvCxnSpPr/>
            <p:nvPr/>
          </p:nvCxnSpPr>
          <p:spPr>
            <a:xfrm>
              <a:off x="4838162" y="3037965"/>
              <a:ext cx="32277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11" name="TextBox 36"/>
            <p:cNvSpPr txBox="1"/>
            <p:nvPr/>
          </p:nvSpPr>
          <p:spPr>
            <a:xfrm>
              <a:off x="4797025" y="2981080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5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620963" y="3195638"/>
            <a:ext cx="40481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2400" b="1" dirty="0">
                <a:latin typeface="Arial" panose="020B0604020202020204" pitchFamily="34" charset="0"/>
              </a:rPr>
              <a:t>＞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27750" y="3195638"/>
            <a:ext cx="40481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2400" b="1" dirty="0">
                <a:latin typeface="Arial" panose="020B0604020202020204" pitchFamily="34" charset="0"/>
              </a:rPr>
              <a:t>＜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 animBg="1"/>
      <p:bldP spid="29" grpId="0" animBg="1"/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例1-1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6125" y="681038"/>
            <a:ext cx="4275138" cy="20161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" name="组合 7"/>
          <p:cNvGrpSpPr/>
          <p:nvPr/>
        </p:nvGrpSpPr>
        <p:grpSpPr>
          <a:xfrm>
            <a:off x="296863" y="652463"/>
            <a:ext cx="360362" cy="381000"/>
            <a:chOff x="719592" y="1018103"/>
            <a:chExt cx="360000" cy="380282"/>
          </a:xfrm>
        </p:grpSpPr>
        <p:pic>
          <p:nvPicPr>
            <p:cNvPr id="3092" name="Picture 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19592" y="1018103"/>
              <a:ext cx="360000" cy="38028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093" name="TextBox 4"/>
            <p:cNvSpPr txBox="1"/>
            <p:nvPr/>
          </p:nvSpPr>
          <p:spPr>
            <a:xfrm>
              <a:off x="791580" y="1023578"/>
              <a:ext cx="216024" cy="3693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sp>
        <p:nvSpPr>
          <p:cNvPr id="6" name="AutoShape 12"/>
          <p:cNvSpPr/>
          <p:nvPr/>
        </p:nvSpPr>
        <p:spPr>
          <a:xfrm>
            <a:off x="5607050" y="1176338"/>
            <a:ext cx="2025650" cy="1035050"/>
          </a:xfrm>
          <a:prstGeom prst="wedgeRoundRectCallout">
            <a:avLst>
              <a:gd name="adj1" fmla="val 57051"/>
              <a:gd name="adj2" fmla="val 6718"/>
              <a:gd name="adj3" fmla="val 16667"/>
            </a:avLst>
          </a:prstGeom>
          <a:solidFill>
            <a:srgbClr val="FFFFCC"/>
          </a:solidFill>
          <a:ln w="9525" cap="flat" cmpd="sng">
            <a:solidFill>
              <a:srgbClr val="FF66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文本框 10245"/>
          <p:cNvSpPr txBox="1">
            <a:spLocks noChangeArrowheads="1"/>
          </p:cNvSpPr>
          <p:nvPr/>
        </p:nvSpPr>
        <p:spPr bwMode="auto">
          <a:xfrm>
            <a:off x="5562600" y="1131888"/>
            <a:ext cx="2205038" cy="11068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2200" b="1" kern="1200" cap="none" spc="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把每种食品</a:t>
            </a:r>
            <a:r>
              <a:rPr kumimoji="0" lang="zh-CN" altLang="en-US" sz="2200" b="1" kern="1200" cap="none" spc="0" normalizeH="0" baseline="0" noProof="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平均</a:t>
            </a:r>
            <a:r>
              <a:rPr kumimoji="0" lang="zh-CN" altLang="en-US" sz="2200" b="1" kern="1200" cap="none" spc="110" normalizeH="0" baseline="0" noProof="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分</a:t>
            </a:r>
            <a:r>
              <a:rPr kumimoji="0" lang="zh-CN" altLang="en-US" sz="2200" b="1" kern="1200" cap="none" spc="11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成</a:t>
            </a:r>
            <a:r>
              <a:rPr kumimoji="0" lang="en-US" altLang="zh-CN" sz="2200" kern="1200" cap="none" spc="110" normalizeH="0" baseline="0" noProof="0" dirty="0">
                <a:latin typeface="+mn-lt"/>
                <a:ea typeface="楷体_GB2312" panose="02010609030101010101" pitchFamily="49" charset="-122"/>
                <a:cs typeface="+mn-cs"/>
              </a:rPr>
              <a:t>2</a:t>
            </a:r>
            <a:r>
              <a:rPr kumimoji="0" lang="zh-CN" altLang="en-US" sz="2200" b="1" kern="1200" cap="none" spc="11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份，每人</a:t>
            </a:r>
            <a:r>
              <a:rPr kumimoji="0" lang="zh-CN" altLang="en-US" sz="2200" b="1" kern="1200" cap="none" spc="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分得多少？</a:t>
            </a:r>
            <a:endParaRPr kumimoji="0" lang="zh-CN" altLang="en-US" sz="2200" b="1" kern="1200" cap="none" spc="0" normalizeH="0" baseline="0" noProof="0" dirty="0">
              <a:latin typeface="楷体_GB2312" panose="02010609030101010101" pitchFamily="49" charset="-122"/>
              <a:ea typeface="楷体_GB2312" panose="02010609030101010101" pitchFamily="49" charset="-122"/>
              <a:cs typeface="+mn-cs"/>
            </a:endParaRPr>
          </a:p>
        </p:txBody>
      </p:sp>
      <p:grpSp>
        <p:nvGrpSpPr>
          <p:cNvPr id="4" name="组合 50"/>
          <p:cNvGrpSpPr/>
          <p:nvPr/>
        </p:nvGrpSpPr>
        <p:grpSpPr>
          <a:xfrm>
            <a:off x="746125" y="2751138"/>
            <a:ext cx="7740650" cy="1485900"/>
            <a:chOff x="251520" y="555526"/>
            <a:chExt cx="6480720" cy="576064"/>
          </a:xfrm>
        </p:grpSpPr>
        <p:sp>
          <p:nvSpPr>
            <p:cNvPr id="9" name="矩形 8"/>
            <p:cNvSpPr/>
            <p:nvPr/>
          </p:nvSpPr>
          <p:spPr>
            <a:xfrm>
              <a:off x="251520" y="555526"/>
              <a:ext cx="6480720" cy="576064"/>
            </a:xfrm>
            <a:prstGeom prst="rect">
              <a:avLst/>
            </a:prstGeom>
            <a:solidFill>
              <a:srgbClr val="FDD3E2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2411317" y="555526"/>
              <a:ext cx="0" cy="576064"/>
            </a:xfrm>
            <a:prstGeom prst="line">
              <a:avLst/>
            </a:prstGeom>
            <a:solidFill>
              <a:srgbClr val="FDD3E2"/>
            </a:solidFill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4573772" y="555526"/>
              <a:ext cx="0" cy="576064"/>
            </a:xfrm>
            <a:prstGeom prst="line">
              <a:avLst/>
            </a:prstGeom>
            <a:solidFill>
              <a:srgbClr val="FDD3E2"/>
            </a:solidFill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图片 11" descr="豆角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67638" y="1357313"/>
            <a:ext cx="519112" cy="873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图片 12" descr="1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93063" y="3641725"/>
            <a:ext cx="500062" cy="542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图片 13" descr="截图未命名.pn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2163" y="3687763"/>
            <a:ext cx="446087" cy="4746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" name="图片 14" descr="番茄.pn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92725" y="3687763"/>
            <a:ext cx="628650" cy="4587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" name="AutoShape 12"/>
          <p:cNvSpPr/>
          <p:nvPr/>
        </p:nvSpPr>
        <p:spPr>
          <a:xfrm>
            <a:off x="6011863" y="2832100"/>
            <a:ext cx="2025650" cy="990600"/>
          </a:xfrm>
          <a:prstGeom prst="wedgeRoundRectCallout">
            <a:avLst>
              <a:gd name="adj1" fmla="val 50782"/>
              <a:gd name="adj2" fmla="val 60477"/>
              <a:gd name="adj3" fmla="val 16667"/>
            </a:avLst>
          </a:prstGeom>
          <a:solidFill>
            <a:srgbClr val="C3EAB8"/>
          </a:solidFill>
          <a:ln w="9525" cap="flat" cmpd="sng">
            <a:solidFill>
              <a:srgbClr val="68A828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7" name="AutoShape 12"/>
          <p:cNvSpPr/>
          <p:nvPr/>
        </p:nvSpPr>
        <p:spPr>
          <a:xfrm>
            <a:off x="3436938" y="2860675"/>
            <a:ext cx="1990725" cy="962025"/>
          </a:xfrm>
          <a:prstGeom prst="wedgeRoundRectCallout">
            <a:avLst>
              <a:gd name="adj1" fmla="val 43468"/>
              <a:gd name="adj2" fmla="val 64056"/>
              <a:gd name="adj3" fmla="val 16667"/>
            </a:avLst>
          </a:prstGeom>
          <a:solidFill>
            <a:srgbClr val="EBCDFB"/>
          </a:solidFill>
          <a:ln w="9525" cap="flat" cmpd="sng">
            <a:solidFill>
              <a:srgbClr val="7030A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8" name="AutoShape 12"/>
          <p:cNvSpPr/>
          <p:nvPr/>
        </p:nvSpPr>
        <p:spPr>
          <a:xfrm>
            <a:off x="1241425" y="2832100"/>
            <a:ext cx="1981200" cy="990600"/>
          </a:xfrm>
          <a:prstGeom prst="wedgeRoundRectCallout">
            <a:avLst>
              <a:gd name="adj1" fmla="val -49440"/>
              <a:gd name="adj2" fmla="val 62398"/>
              <a:gd name="adj3" fmla="val 16667"/>
            </a:avLst>
          </a:prstGeom>
          <a:solidFill>
            <a:srgbClr val="AFFFFF">
              <a:alpha val="94116"/>
            </a:srgbClr>
          </a:solidFill>
          <a:ln w="9525" cap="flat" cmpd="sng">
            <a:solidFill>
              <a:srgbClr val="2FD1D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9" name="文本框 10245"/>
          <p:cNvSpPr txBox="1">
            <a:spLocks noChangeArrowheads="1"/>
          </p:cNvSpPr>
          <p:nvPr/>
        </p:nvSpPr>
        <p:spPr bwMode="auto">
          <a:xfrm>
            <a:off x="1150938" y="2787650"/>
            <a:ext cx="2206625" cy="1108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2200" b="1" kern="1200" cap="none" spc="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把</a:t>
            </a:r>
            <a:r>
              <a:rPr kumimoji="0" lang="en-US" altLang="zh-CN" sz="2200" kern="1200" cap="none" spc="110" normalizeH="0" baseline="0" noProof="0" dirty="0">
                <a:latin typeface="Arial" panose="020B0604020202020204" pitchFamily="34" charset="0"/>
                <a:ea typeface="楷体_GB2312" panose="02010609030101010101" pitchFamily="49" charset="-122"/>
                <a:cs typeface="+mn-cs"/>
              </a:rPr>
              <a:t>4</a:t>
            </a:r>
            <a:r>
              <a:rPr kumimoji="0" lang="zh-CN" altLang="en-US" sz="2200" b="1" kern="1200" cap="none" spc="110" normalizeH="0" baseline="0" noProof="0" dirty="0">
                <a:latin typeface="Arial" panose="020B0604020202020204" pitchFamily="34" charset="0"/>
                <a:ea typeface="楷体_GB2312" panose="02010609030101010101" pitchFamily="49" charset="-122"/>
                <a:cs typeface="+mn-cs"/>
              </a:rPr>
              <a:t>个苹果</a:t>
            </a:r>
            <a:r>
              <a:rPr kumimoji="0" lang="zh-CN" altLang="en-US" sz="2200" b="1" kern="1200" cap="none" spc="0" normalizeH="0" baseline="0" noProof="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平均</a:t>
            </a:r>
            <a:r>
              <a:rPr kumimoji="0" lang="zh-CN" altLang="en-US" sz="2200" b="1" kern="1200" cap="none" spc="110" normalizeH="0" baseline="0" noProof="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分</a:t>
            </a:r>
            <a:r>
              <a:rPr kumimoji="0" lang="zh-CN" altLang="en-US" sz="2200" b="1" kern="1200" cap="none" spc="11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成</a:t>
            </a:r>
            <a:r>
              <a:rPr kumimoji="0" lang="en-US" altLang="zh-CN" sz="2200" kern="1200" cap="none" spc="110" normalizeH="0" baseline="0" noProof="0" dirty="0">
                <a:latin typeface="+mn-lt"/>
                <a:ea typeface="楷体_GB2312" panose="02010609030101010101" pitchFamily="49" charset="-122"/>
                <a:cs typeface="+mn-cs"/>
              </a:rPr>
              <a:t>2</a:t>
            </a:r>
            <a:r>
              <a:rPr kumimoji="0" lang="zh-CN" altLang="en-US" sz="2200" b="1" kern="1200" cap="none" spc="11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份，每人</a:t>
            </a:r>
            <a:r>
              <a:rPr kumimoji="0" lang="zh-CN" altLang="en-US" sz="2200" b="1" kern="1200" cap="none" spc="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分得</a:t>
            </a:r>
            <a:r>
              <a:rPr kumimoji="0" lang="en-US" altLang="zh-CN" sz="2200" kern="1200" cap="none" spc="110" normalizeH="0" baseline="0" noProof="0" dirty="0">
                <a:latin typeface="Arial" panose="020B0604020202020204" pitchFamily="34" charset="0"/>
                <a:ea typeface="楷体_GB2312" panose="02010609030101010101" pitchFamily="49" charset="-122"/>
                <a:cs typeface="+mn-cs"/>
              </a:rPr>
              <a:t>2</a:t>
            </a:r>
            <a:r>
              <a:rPr kumimoji="0" lang="zh-CN" altLang="en-US" sz="2200" b="1" kern="1200" cap="none" spc="110" normalizeH="0" baseline="0" noProof="0" dirty="0">
                <a:latin typeface="Arial" panose="020B0604020202020204" pitchFamily="34" charset="0"/>
                <a:ea typeface="楷体_GB2312" panose="02010609030101010101" pitchFamily="49" charset="-122"/>
                <a:cs typeface="+mn-cs"/>
              </a:rPr>
              <a:t>个。</a:t>
            </a:r>
            <a:endParaRPr kumimoji="0" lang="zh-CN" altLang="en-US" sz="2200" b="1" kern="1200" cap="none" spc="0" normalizeH="0" baseline="0" noProof="0" dirty="0">
              <a:latin typeface="楷体_GB2312" panose="02010609030101010101" pitchFamily="49" charset="-122"/>
              <a:ea typeface="楷体_GB2312" panose="02010609030101010101" pitchFamily="49" charset="-122"/>
              <a:cs typeface="+mn-cs"/>
            </a:endParaRPr>
          </a:p>
        </p:txBody>
      </p:sp>
      <p:sp>
        <p:nvSpPr>
          <p:cNvPr id="20" name="文本框 10245"/>
          <p:cNvSpPr txBox="1">
            <a:spLocks noChangeArrowheads="1"/>
          </p:cNvSpPr>
          <p:nvPr/>
        </p:nvSpPr>
        <p:spPr bwMode="auto">
          <a:xfrm>
            <a:off x="3357563" y="2787650"/>
            <a:ext cx="2205038" cy="1108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2200" b="1" kern="1200" cap="none" spc="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把</a:t>
            </a:r>
            <a:r>
              <a:rPr kumimoji="0" lang="en-US" altLang="zh-CN" sz="2200" kern="1200" cap="none" spc="110" normalizeH="0" baseline="0" noProof="0" dirty="0">
                <a:latin typeface="Arial" panose="020B0604020202020204" pitchFamily="34" charset="0"/>
                <a:ea typeface="楷体_GB2312" panose="02010609030101010101" pitchFamily="49" charset="-122"/>
                <a:cs typeface="+mn-cs"/>
              </a:rPr>
              <a:t>2</a:t>
            </a:r>
            <a:r>
              <a:rPr kumimoji="0" lang="zh-CN" altLang="en-US" sz="2200" b="1" kern="1200" cap="none" spc="110" normalizeH="0" baseline="0" noProof="0" dirty="0">
                <a:latin typeface="Arial" panose="020B0604020202020204" pitchFamily="34" charset="0"/>
                <a:ea typeface="楷体_GB2312" panose="02010609030101010101" pitchFamily="49" charset="-122"/>
                <a:cs typeface="+mn-cs"/>
              </a:rPr>
              <a:t>瓶矿泉水</a:t>
            </a:r>
            <a:r>
              <a:rPr kumimoji="0" lang="zh-CN" altLang="en-US" sz="2200" b="1" kern="1200" cap="none" spc="0" normalizeH="0" baseline="0" noProof="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平均</a:t>
            </a:r>
            <a:r>
              <a:rPr kumimoji="0" lang="zh-CN" altLang="en-US" sz="2200" b="1" kern="1200" cap="none" spc="110" normalizeH="0" baseline="0" noProof="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分</a:t>
            </a:r>
            <a:r>
              <a:rPr kumimoji="0" lang="zh-CN" altLang="en-US" sz="2200" b="1" kern="1200" cap="none" spc="11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成</a:t>
            </a:r>
            <a:r>
              <a:rPr kumimoji="0" lang="en-US" altLang="zh-CN" sz="2200" kern="1200" cap="none" spc="110" normalizeH="0" baseline="0" noProof="0" dirty="0">
                <a:latin typeface="+mn-lt"/>
                <a:ea typeface="楷体_GB2312" panose="02010609030101010101" pitchFamily="49" charset="-122"/>
                <a:cs typeface="+mn-cs"/>
              </a:rPr>
              <a:t>2</a:t>
            </a:r>
            <a:r>
              <a:rPr kumimoji="0" lang="zh-CN" altLang="en-US" sz="2200" b="1" kern="1200" cap="none" spc="11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份，每人</a:t>
            </a:r>
            <a:r>
              <a:rPr kumimoji="0" lang="zh-CN" altLang="en-US" sz="2200" b="1" kern="1200" cap="none" spc="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分得</a:t>
            </a:r>
            <a:r>
              <a:rPr kumimoji="0" lang="en-US" altLang="zh-CN" sz="2200" kern="1200" cap="none" spc="110" normalizeH="0" baseline="0" noProof="0" dirty="0">
                <a:latin typeface="Arial" panose="020B0604020202020204" pitchFamily="34" charset="0"/>
                <a:ea typeface="楷体_GB2312" panose="02010609030101010101" pitchFamily="49" charset="-122"/>
                <a:cs typeface="+mn-cs"/>
              </a:rPr>
              <a:t>1</a:t>
            </a:r>
            <a:r>
              <a:rPr kumimoji="0" lang="zh-CN" altLang="en-US" sz="2200" b="1" kern="1200" cap="none" spc="110" normalizeH="0" baseline="0" noProof="0" dirty="0">
                <a:latin typeface="Arial" panose="020B0604020202020204" pitchFamily="34" charset="0"/>
                <a:ea typeface="楷体_GB2312" panose="02010609030101010101" pitchFamily="49" charset="-122"/>
                <a:cs typeface="+mn-cs"/>
              </a:rPr>
              <a:t>瓶。</a:t>
            </a:r>
            <a:endParaRPr kumimoji="0" lang="zh-CN" altLang="en-US" sz="2200" b="1" kern="1200" cap="none" spc="0" normalizeH="0" baseline="0" noProof="0" dirty="0">
              <a:latin typeface="楷体_GB2312" panose="02010609030101010101" pitchFamily="49" charset="-122"/>
              <a:ea typeface="楷体_GB2312" panose="02010609030101010101" pitchFamily="49" charset="-122"/>
              <a:cs typeface="+mn-cs"/>
            </a:endParaRPr>
          </a:p>
        </p:txBody>
      </p:sp>
      <p:sp>
        <p:nvSpPr>
          <p:cNvPr id="21" name="文本框 10245"/>
          <p:cNvSpPr txBox="1">
            <a:spLocks noChangeArrowheads="1"/>
          </p:cNvSpPr>
          <p:nvPr/>
        </p:nvSpPr>
        <p:spPr bwMode="auto">
          <a:xfrm>
            <a:off x="5967413" y="2787650"/>
            <a:ext cx="2205038" cy="1108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2200" b="1" kern="1200" cap="none" spc="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把</a:t>
            </a:r>
            <a:r>
              <a:rPr kumimoji="0" lang="en-US" altLang="zh-CN" sz="2200" kern="1200" cap="none" spc="110" normalizeH="0" baseline="0" noProof="0" dirty="0">
                <a:latin typeface="Arial" panose="020B0604020202020204" pitchFamily="34" charset="0"/>
                <a:ea typeface="楷体_GB2312" panose="02010609030101010101" pitchFamily="49" charset="-122"/>
                <a:cs typeface="+mn-cs"/>
              </a:rPr>
              <a:t>1</a:t>
            </a:r>
            <a:r>
              <a:rPr kumimoji="0" lang="zh-CN" altLang="en-US" sz="2200" b="1" kern="1200" cap="none" spc="110" normalizeH="0" baseline="0" noProof="0" dirty="0">
                <a:latin typeface="Arial" panose="020B0604020202020204" pitchFamily="34" charset="0"/>
                <a:ea typeface="楷体_GB2312" panose="02010609030101010101" pitchFamily="49" charset="-122"/>
                <a:cs typeface="+mn-cs"/>
              </a:rPr>
              <a:t>个蛋糕</a:t>
            </a:r>
            <a:r>
              <a:rPr kumimoji="0" lang="zh-CN" altLang="en-US" sz="2200" b="1" kern="1200" cap="none" spc="0" normalizeH="0" baseline="0" noProof="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平均</a:t>
            </a:r>
            <a:r>
              <a:rPr kumimoji="0" lang="zh-CN" altLang="en-US" sz="2200" b="1" kern="1200" cap="none" spc="110" normalizeH="0" baseline="0" noProof="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分</a:t>
            </a:r>
            <a:r>
              <a:rPr kumimoji="0" lang="zh-CN" altLang="en-US" sz="2200" b="1" kern="1200" cap="none" spc="11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成</a:t>
            </a:r>
            <a:r>
              <a:rPr kumimoji="0" lang="en-US" altLang="zh-CN" sz="2200" kern="1200" cap="none" spc="110" normalizeH="0" baseline="0" noProof="0" dirty="0">
                <a:latin typeface="+mn-lt"/>
                <a:ea typeface="楷体_GB2312" panose="02010609030101010101" pitchFamily="49" charset="-122"/>
                <a:cs typeface="+mn-cs"/>
              </a:rPr>
              <a:t>2</a:t>
            </a:r>
            <a:r>
              <a:rPr kumimoji="0" lang="zh-CN" altLang="en-US" sz="2200" b="1" kern="1200" cap="none" spc="11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份，每人</a:t>
            </a:r>
            <a:r>
              <a:rPr kumimoji="0" lang="zh-CN" altLang="en-US" sz="2200" b="1" kern="1200" cap="none" spc="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分得半个</a:t>
            </a:r>
            <a:r>
              <a:rPr kumimoji="0" lang="zh-CN" altLang="en-US" sz="2200" b="1" kern="1200" cap="none" spc="110" normalizeH="0" baseline="0" noProof="0" dirty="0">
                <a:latin typeface="Arial" panose="020B0604020202020204" pitchFamily="34" charset="0"/>
                <a:ea typeface="楷体_GB2312" panose="02010609030101010101" pitchFamily="49" charset="-122"/>
                <a:cs typeface="+mn-cs"/>
              </a:rPr>
              <a:t>。</a:t>
            </a:r>
            <a:endParaRPr kumimoji="0" lang="zh-CN" altLang="en-US" sz="2200" b="1" kern="1200" cap="none" spc="0" normalizeH="0" baseline="0" noProof="0" dirty="0">
              <a:latin typeface="楷体_GB2312" panose="02010609030101010101" pitchFamily="49" charset="-122"/>
              <a:ea typeface="楷体_GB2312" panose="0201060903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6" grpId="0" animBg="1"/>
      <p:bldP spid="17" grpId="0" animBg="1"/>
      <p:bldP spid="18" grpId="0" animBg="1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" name="AutoShape 12"/>
          <p:cNvSpPr/>
          <p:nvPr/>
        </p:nvSpPr>
        <p:spPr>
          <a:xfrm>
            <a:off x="1692275" y="3381375"/>
            <a:ext cx="1439863" cy="585788"/>
          </a:xfrm>
          <a:prstGeom prst="wedgeRoundRectCallout">
            <a:avLst>
              <a:gd name="adj1" fmla="val -61403"/>
              <a:gd name="adj2" fmla="val 4972"/>
              <a:gd name="adj3" fmla="val 16667"/>
            </a:avLst>
          </a:prstGeom>
          <a:solidFill>
            <a:srgbClr val="FFFFCC"/>
          </a:solidFill>
          <a:ln w="9525" cap="flat" cmpd="sng">
            <a:solidFill>
              <a:srgbClr val="FF66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endParaRPr lang="zh-CN" altLang="en-US" dirty="0">
              <a:latin typeface="Arial" panose="020B0604020202020204" pitchFamily="34" charset="0"/>
            </a:endParaRPr>
          </a:p>
        </p:txBody>
      </p:sp>
      <p:grpSp>
        <p:nvGrpSpPr>
          <p:cNvPr id="2" name="组合 7"/>
          <p:cNvGrpSpPr/>
          <p:nvPr/>
        </p:nvGrpSpPr>
        <p:grpSpPr>
          <a:xfrm>
            <a:off x="385763" y="838200"/>
            <a:ext cx="360362" cy="381000"/>
            <a:chOff x="719592" y="1018103"/>
            <a:chExt cx="360000" cy="380282"/>
          </a:xfrm>
        </p:grpSpPr>
        <p:pic>
          <p:nvPicPr>
            <p:cNvPr id="4142" name="Picture 6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19592" y="1018103"/>
              <a:ext cx="360000" cy="38028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143" name="TextBox 3"/>
            <p:cNvSpPr txBox="1"/>
            <p:nvPr/>
          </p:nvSpPr>
          <p:spPr>
            <a:xfrm>
              <a:off x="791580" y="1023578"/>
              <a:ext cx="216024" cy="3693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pic>
        <p:nvPicPr>
          <p:cNvPr id="7" name="图片 6" descr="例1-蛋糕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90688" y="1762125"/>
            <a:ext cx="1900237" cy="1484313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10" name="直接连接符 9"/>
          <p:cNvCxnSpPr/>
          <p:nvPr/>
        </p:nvCxnSpPr>
        <p:spPr>
          <a:xfrm>
            <a:off x="2635250" y="1685925"/>
            <a:ext cx="0" cy="1547813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15"/>
          <p:cNvGrpSpPr/>
          <p:nvPr/>
        </p:nvGrpSpPr>
        <p:grpSpPr>
          <a:xfrm>
            <a:off x="1790700" y="1851025"/>
            <a:ext cx="809625" cy="1265238"/>
            <a:chOff x="3570700" y="1446625"/>
            <a:chExt cx="810090" cy="1264531"/>
          </a:xfrm>
        </p:grpSpPr>
        <p:pic>
          <p:nvPicPr>
            <p:cNvPr id="4140" name="图片 4" descr="例1-2.pn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570700" y="1446625"/>
              <a:ext cx="810090" cy="1264531"/>
            </a:xfrm>
            <a:prstGeom prst="rect">
              <a:avLst/>
            </a:prstGeom>
            <a:noFill/>
            <a:ln w="9525">
              <a:noFill/>
            </a:ln>
          </p:spPr>
        </p:pic>
        <p:cxnSp>
          <p:nvCxnSpPr>
            <p:cNvPr id="12" name="直接连接符 11"/>
            <p:cNvCxnSpPr/>
            <p:nvPr/>
          </p:nvCxnSpPr>
          <p:spPr>
            <a:xfrm>
              <a:off x="4347434" y="1518023"/>
              <a:ext cx="0" cy="1169333"/>
            </a:xfrm>
            <a:prstGeom prst="line">
              <a:avLst/>
            </a:prstGeom>
            <a:ln w="12700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组合 14"/>
          <p:cNvGrpSpPr/>
          <p:nvPr/>
        </p:nvGrpSpPr>
        <p:grpSpPr>
          <a:xfrm>
            <a:off x="2681288" y="1851025"/>
            <a:ext cx="795337" cy="1252538"/>
            <a:chOff x="4633435" y="1446625"/>
            <a:chExt cx="795175" cy="1251810"/>
          </a:xfrm>
        </p:grpSpPr>
        <p:pic>
          <p:nvPicPr>
            <p:cNvPr id="4138" name="图片 5" descr="例1-3.pn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633435" y="1446625"/>
              <a:ext cx="795175" cy="1251810"/>
            </a:xfrm>
            <a:prstGeom prst="rect">
              <a:avLst/>
            </a:prstGeom>
            <a:noFill/>
            <a:ln w="9525">
              <a:noFill/>
            </a:ln>
          </p:spPr>
        </p:pic>
        <p:cxnSp>
          <p:nvCxnSpPr>
            <p:cNvPr id="14" name="直接连接符 13"/>
            <p:cNvCxnSpPr/>
            <p:nvPr/>
          </p:nvCxnSpPr>
          <p:spPr>
            <a:xfrm>
              <a:off x="4662004" y="1518021"/>
              <a:ext cx="0" cy="1169307"/>
            </a:xfrm>
            <a:prstGeom prst="line">
              <a:avLst/>
            </a:prstGeom>
            <a:ln w="12700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AutoShape 12"/>
          <p:cNvSpPr/>
          <p:nvPr/>
        </p:nvSpPr>
        <p:spPr>
          <a:xfrm>
            <a:off x="4572000" y="1627188"/>
            <a:ext cx="3105150" cy="358775"/>
          </a:xfrm>
          <a:prstGeom prst="wedgeRoundRectCallout">
            <a:avLst>
              <a:gd name="adj1" fmla="val 54819"/>
              <a:gd name="adj2" fmla="val -9032"/>
              <a:gd name="adj3" fmla="val 16667"/>
            </a:avLst>
          </a:prstGeom>
          <a:solidFill>
            <a:srgbClr val="AFFFFF">
              <a:alpha val="94116"/>
            </a:srgbClr>
          </a:solidFill>
          <a:ln w="9525" cap="flat" cmpd="sng">
            <a:solidFill>
              <a:srgbClr val="2FD1D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8" name="文本框 10245"/>
          <p:cNvSpPr txBox="1">
            <a:spLocks noChangeArrowheads="1"/>
          </p:cNvSpPr>
          <p:nvPr/>
        </p:nvSpPr>
        <p:spPr bwMode="auto">
          <a:xfrm>
            <a:off x="4527550" y="1581150"/>
            <a:ext cx="3330575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2200" b="1" kern="1200" cap="none" spc="110" normalizeH="0" baseline="0" noProof="0" dirty="0">
                <a:latin typeface="Arial" panose="020B0604020202020204" pitchFamily="34" charset="0"/>
                <a:ea typeface="楷体_GB2312" panose="02010609030101010101" pitchFamily="49" charset="-122"/>
                <a:cs typeface="+mn-cs"/>
              </a:rPr>
              <a:t>半个也就是二分之一个。</a:t>
            </a:r>
            <a:endParaRPr kumimoji="0" lang="zh-CN" altLang="en-US" sz="2200" b="1" kern="1200" cap="none" spc="0" normalizeH="0" baseline="0" noProof="0" dirty="0">
              <a:latin typeface="楷体_GB2312" panose="02010609030101010101" pitchFamily="49" charset="-122"/>
              <a:ea typeface="楷体_GB2312" panose="02010609030101010101" pitchFamily="49" charset="-122"/>
              <a:cs typeface="+mn-cs"/>
            </a:endParaRPr>
          </a:p>
        </p:txBody>
      </p:sp>
      <p:pic>
        <p:nvPicPr>
          <p:cNvPr id="19" name="图片 18" descr="白菜.pn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12088" y="1401763"/>
            <a:ext cx="544512" cy="69373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" name="组合 32"/>
          <p:cNvGrpSpPr/>
          <p:nvPr/>
        </p:nvGrpSpPr>
        <p:grpSpPr>
          <a:xfrm>
            <a:off x="2049463" y="1874838"/>
            <a:ext cx="406400" cy="700087"/>
            <a:chOff x="6687235" y="2680810"/>
            <a:chExt cx="405045" cy="700380"/>
          </a:xfrm>
        </p:grpSpPr>
        <p:sp>
          <p:nvSpPr>
            <p:cNvPr id="4135" name="TextBox 26"/>
            <p:cNvSpPr txBox="1"/>
            <p:nvPr/>
          </p:nvSpPr>
          <p:spPr>
            <a:xfrm>
              <a:off x="6687235" y="2680810"/>
              <a:ext cx="405045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000" dirty="0">
                  <a:latin typeface="Arial" panose="020B0604020202020204" pitchFamily="34" charset="0"/>
                </a:rPr>
                <a:t>1</a:t>
              </a:r>
              <a:endParaRPr lang="zh-CN" altLang="en-US" sz="2000" dirty="0">
                <a:latin typeface="Arial" panose="020B0604020202020204" pitchFamily="34" charset="0"/>
              </a:endParaRPr>
            </a:p>
          </p:txBody>
        </p:sp>
        <p:cxnSp>
          <p:nvCxnSpPr>
            <p:cNvPr id="28" name="直接连接符 27"/>
            <p:cNvCxnSpPr/>
            <p:nvPr/>
          </p:nvCxnSpPr>
          <p:spPr>
            <a:xfrm>
              <a:off x="6763181" y="3031794"/>
              <a:ext cx="25315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37" name="TextBox 28"/>
            <p:cNvSpPr txBox="1"/>
            <p:nvPr/>
          </p:nvSpPr>
          <p:spPr>
            <a:xfrm>
              <a:off x="6687235" y="2981080"/>
              <a:ext cx="405045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000" dirty="0">
                  <a:latin typeface="Arial" panose="020B0604020202020204" pitchFamily="34" charset="0"/>
                </a:rPr>
                <a:t>2</a:t>
              </a:r>
              <a:endParaRPr lang="zh-CN" altLang="en-US" sz="20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6" name="组合 35"/>
          <p:cNvGrpSpPr/>
          <p:nvPr/>
        </p:nvGrpSpPr>
        <p:grpSpPr>
          <a:xfrm>
            <a:off x="2819400" y="1874838"/>
            <a:ext cx="404813" cy="700087"/>
            <a:chOff x="6687235" y="2680810"/>
            <a:chExt cx="405045" cy="700380"/>
          </a:xfrm>
        </p:grpSpPr>
        <p:sp>
          <p:nvSpPr>
            <p:cNvPr id="4132" name="TextBox 36"/>
            <p:cNvSpPr txBox="1"/>
            <p:nvPr/>
          </p:nvSpPr>
          <p:spPr>
            <a:xfrm>
              <a:off x="6687235" y="2680810"/>
              <a:ext cx="405045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000" dirty="0">
                  <a:latin typeface="Arial" panose="020B0604020202020204" pitchFamily="34" charset="0"/>
                </a:rPr>
                <a:t>1</a:t>
              </a:r>
              <a:endParaRPr lang="zh-CN" altLang="en-US" sz="2000" dirty="0">
                <a:latin typeface="Arial" panose="020B0604020202020204" pitchFamily="34" charset="0"/>
              </a:endParaRPr>
            </a:p>
          </p:txBody>
        </p:sp>
        <p:cxnSp>
          <p:nvCxnSpPr>
            <p:cNvPr id="38" name="直接连接符 37"/>
            <p:cNvCxnSpPr/>
            <p:nvPr/>
          </p:nvCxnSpPr>
          <p:spPr>
            <a:xfrm>
              <a:off x="6763479" y="3031794"/>
              <a:ext cx="25255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34" name="TextBox 38"/>
            <p:cNvSpPr txBox="1"/>
            <p:nvPr/>
          </p:nvSpPr>
          <p:spPr>
            <a:xfrm>
              <a:off x="6687235" y="2981080"/>
              <a:ext cx="405045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000" dirty="0">
                  <a:latin typeface="Arial" panose="020B0604020202020204" pitchFamily="34" charset="0"/>
                </a:rPr>
                <a:t>2</a:t>
              </a:r>
              <a:endParaRPr lang="zh-CN" altLang="en-US" sz="2000" dirty="0">
                <a:latin typeface="Arial" panose="020B0604020202020204" pitchFamily="34" charset="0"/>
              </a:endParaRPr>
            </a:p>
          </p:txBody>
        </p:sp>
      </p:grpSp>
      <p:sp>
        <p:nvSpPr>
          <p:cNvPr id="40" name="AutoShape 12"/>
          <p:cNvSpPr/>
          <p:nvPr/>
        </p:nvSpPr>
        <p:spPr>
          <a:xfrm>
            <a:off x="1466850" y="906463"/>
            <a:ext cx="2655888" cy="720725"/>
          </a:xfrm>
          <a:prstGeom prst="wedgeRoundRectCallout">
            <a:avLst>
              <a:gd name="adj1" fmla="val -56356"/>
              <a:gd name="adj2" fmla="val 48208"/>
              <a:gd name="adj3" fmla="val 16667"/>
            </a:avLst>
          </a:prstGeom>
          <a:solidFill>
            <a:srgbClr val="C3EAB8"/>
          </a:solidFill>
          <a:ln w="9525" cap="flat" cmpd="sng">
            <a:solidFill>
              <a:srgbClr val="68A828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1" name="文本框 10245"/>
          <p:cNvSpPr txBox="1">
            <a:spLocks noChangeArrowheads="1"/>
          </p:cNvSpPr>
          <p:nvPr/>
        </p:nvSpPr>
        <p:spPr bwMode="auto">
          <a:xfrm>
            <a:off x="1422400" y="862013"/>
            <a:ext cx="2835275" cy="768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2200" b="1" kern="1200" cap="none" spc="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把</a:t>
            </a:r>
            <a:r>
              <a:rPr kumimoji="0" lang="en-US" altLang="zh-CN" sz="2200" kern="1200" cap="none" spc="110" normalizeH="0" baseline="0" noProof="0" dirty="0">
                <a:latin typeface="Arial" panose="020B0604020202020204" pitchFamily="34" charset="0"/>
                <a:ea typeface="楷体_GB2312" panose="02010609030101010101" pitchFamily="49" charset="-122"/>
                <a:cs typeface="+mn-cs"/>
              </a:rPr>
              <a:t>1</a:t>
            </a:r>
            <a:r>
              <a:rPr kumimoji="0" lang="zh-CN" altLang="en-US" sz="2200" b="1" kern="1200" cap="none" spc="110" normalizeH="0" baseline="0" noProof="0" dirty="0">
                <a:latin typeface="Arial" panose="020B0604020202020204" pitchFamily="34" charset="0"/>
                <a:ea typeface="楷体_GB2312" panose="02010609030101010101" pitchFamily="49" charset="-122"/>
                <a:cs typeface="+mn-cs"/>
              </a:rPr>
              <a:t>个蛋糕</a:t>
            </a:r>
            <a:r>
              <a:rPr kumimoji="0" lang="zh-CN" altLang="en-US" sz="2200" b="1" kern="1200" cap="none" spc="0" normalizeH="0" baseline="0" noProof="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平均</a:t>
            </a:r>
            <a:r>
              <a:rPr kumimoji="0" lang="zh-CN" altLang="en-US" sz="2200" b="1" kern="1200" cap="none" spc="110" normalizeH="0" baseline="0" noProof="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分</a:t>
            </a:r>
            <a:r>
              <a:rPr kumimoji="0" lang="zh-CN" altLang="en-US" sz="2200" b="1" kern="1200" cap="none" spc="11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成</a:t>
            </a:r>
            <a:r>
              <a:rPr kumimoji="0" lang="en-US" altLang="zh-CN" sz="2200" kern="1200" cap="none" spc="110" normalizeH="0" baseline="0" noProof="0" dirty="0">
                <a:latin typeface="+mn-lt"/>
                <a:ea typeface="楷体_GB2312" panose="02010609030101010101" pitchFamily="49" charset="-122"/>
                <a:cs typeface="+mn-cs"/>
              </a:rPr>
              <a:t>2</a:t>
            </a:r>
            <a:r>
              <a:rPr kumimoji="0" lang="zh-CN" altLang="en-US" sz="2200" b="1" kern="1200" cap="none" spc="11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份，每人</a:t>
            </a:r>
            <a:r>
              <a:rPr kumimoji="0" lang="zh-CN" altLang="en-US" sz="2200" b="1" kern="1200" cap="none" spc="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分得半个</a:t>
            </a:r>
            <a:r>
              <a:rPr kumimoji="0" lang="zh-CN" altLang="en-US" sz="2200" b="1" kern="1200" cap="none" spc="110" normalizeH="0" baseline="0" noProof="0" dirty="0">
                <a:latin typeface="Arial" panose="020B0604020202020204" pitchFamily="34" charset="0"/>
                <a:ea typeface="楷体_GB2312" panose="02010609030101010101" pitchFamily="49" charset="-122"/>
                <a:cs typeface="+mn-cs"/>
              </a:rPr>
              <a:t>。</a:t>
            </a:r>
            <a:endParaRPr kumimoji="0" lang="zh-CN" altLang="en-US" sz="2200" b="1" kern="1200" cap="none" spc="0" normalizeH="0" baseline="0" noProof="0" dirty="0">
              <a:latin typeface="楷体_GB2312" panose="02010609030101010101" pitchFamily="49" charset="-122"/>
              <a:ea typeface="楷体_GB2312" panose="02010609030101010101" pitchFamily="49" charset="-122"/>
              <a:cs typeface="+mn-cs"/>
            </a:endParaRPr>
          </a:p>
        </p:txBody>
      </p:sp>
      <p:pic>
        <p:nvPicPr>
          <p:cNvPr id="42" name="图片 41" descr="1.pn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1063" y="1446213"/>
            <a:ext cx="500062" cy="5429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8" name="组合 51"/>
          <p:cNvGrpSpPr/>
          <p:nvPr/>
        </p:nvGrpSpPr>
        <p:grpSpPr>
          <a:xfrm>
            <a:off x="3941763" y="2211388"/>
            <a:ext cx="4456112" cy="1282700"/>
            <a:chOff x="3941930" y="2211710"/>
            <a:chExt cx="4455495" cy="1282945"/>
          </a:xfrm>
        </p:grpSpPr>
        <p:grpSp>
          <p:nvGrpSpPr>
            <p:cNvPr id="4127" name="组合 34"/>
            <p:cNvGrpSpPr/>
            <p:nvPr/>
          </p:nvGrpSpPr>
          <p:grpSpPr>
            <a:xfrm>
              <a:off x="7281825" y="2685095"/>
              <a:ext cx="405045" cy="809560"/>
              <a:chOff x="4797025" y="2633185"/>
              <a:chExt cx="405045" cy="809560"/>
            </a:xfrm>
          </p:grpSpPr>
          <p:sp>
            <p:nvSpPr>
              <p:cNvPr id="4129" name="TextBox 29"/>
              <p:cNvSpPr txBox="1"/>
              <p:nvPr/>
            </p:nvSpPr>
            <p:spPr>
              <a:xfrm>
                <a:off x="4797025" y="2633185"/>
                <a:ext cx="405045" cy="4616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/>
                <a:r>
                  <a:rPr lang="en-US" altLang="zh-CN" sz="2400" dirty="0">
                    <a:latin typeface="Arial" panose="020B0604020202020204" pitchFamily="34" charset="0"/>
                  </a:rPr>
                  <a:t>1</a:t>
                </a:r>
                <a:endParaRPr lang="zh-CN" altLang="en-US" sz="2400" dirty="0">
                  <a:latin typeface="Arial" panose="020B0604020202020204" pitchFamily="34" charset="0"/>
                </a:endParaRPr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4838036" y="3037854"/>
                <a:ext cx="32221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1" name="TextBox 31"/>
              <p:cNvSpPr txBox="1"/>
              <p:nvPr/>
            </p:nvSpPr>
            <p:spPr>
              <a:xfrm>
                <a:off x="4797025" y="2981080"/>
                <a:ext cx="405045" cy="4616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/>
                <a:r>
                  <a:rPr lang="en-US" altLang="zh-CN" sz="2400" dirty="0">
                    <a:latin typeface="Arial" panose="020B0604020202020204" pitchFamily="34" charset="0"/>
                  </a:rPr>
                  <a:t>2</a:t>
                </a:r>
                <a:endParaRPr lang="zh-CN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3" name="文本框 10245"/>
            <p:cNvSpPr txBox="1">
              <a:spLocks noChangeArrowheads="1"/>
            </p:cNvSpPr>
            <p:nvPr/>
          </p:nvSpPr>
          <p:spPr bwMode="auto">
            <a:xfrm>
              <a:off x="3941930" y="2211710"/>
              <a:ext cx="4455495" cy="11130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R="0" defTabSz="914400">
                <a:lnSpc>
                  <a:spcPct val="150000"/>
                </a:lnSpc>
                <a:buClrTx/>
                <a:buSzTx/>
                <a:buFontTx/>
                <a:buNone/>
                <a:defRPr/>
              </a:pPr>
              <a:r>
                <a:rPr kumimoji="0" lang="zh-CN" altLang="en-US" sz="2400" b="1" kern="1200" cap="none" spc="0" normalizeH="0" baseline="0" noProof="0" dirty="0">
                  <a:latin typeface="楷体_GB2312" panose="02010609030101010101" pitchFamily="49" charset="-122"/>
                  <a:ea typeface="楷体_GB2312" panose="02010609030101010101" pitchFamily="49" charset="-122"/>
                  <a:cs typeface="+mn-cs"/>
                </a:rPr>
                <a:t>把</a:t>
              </a:r>
              <a:r>
                <a:rPr kumimoji="0" lang="en-US" altLang="zh-CN" sz="2400" kern="1200" cap="none" spc="110" normalizeH="0" baseline="0" noProof="0" dirty="0">
                  <a:latin typeface="Arial" panose="020B0604020202020204" pitchFamily="34" charset="0"/>
                  <a:ea typeface="楷体_GB2312" panose="02010609030101010101" pitchFamily="49" charset="-122"/>
                  <a:cs typeface="+mn-cs"/>
                </a:rPr>
                <a:t>1</a:t>
              </a:r>
              <a:r>
                <a:rPr kumimoji="0" lang="zh-CN" altLang="en-US" sz="2400" b="1" kern="1200" cap="none" spc="110" normalizeH="0" baseline="0" noProof="0" dirty="0">
                  <a:latin typeface="Arial" panose="020B0604020202020204" pitchFamily="34" charset="0"/>
                  <a:ea typeface="楷体_GB2312" panose="02010609030101010101" pitchFamily="49" charset="-122"/>
                  <a:cs typeface="+mn-cs"/>
                </a:rPr>
                <a:t>个蛋糕</a:t>
              </a:r>
              <a:r>
                <a:rPr kumimoji="0" lang="zh-CN" altLang="en-US" sz="2400" b="1" kern="1200" cap="none" spc="0" normalizeH="0" baseline="0" noProof="0" dirty="0">
                  <a:solidFill>
                    <a:srgbClr val="FF0000"/>
                  </a:solidFill>
                  <a:latin typeface="楷体_GB2312" panose="02010609030101010101" pitchFamily="49" charset="-122"/>
                  <a:ea typeface="楷体_GB2312" panose="02010609030101010101" pitchFamily="49" charset="-122"/>
                  <a:cs typeface="+mn-cs"/>
                </a:rPr>
                <a:t>平均</a:t>
              </a:r>
              <a:r>
                <a:rPr kumimoji="0" lang="zh-CN" altLang="en-US" sz="2400" b="1" kern="1200" cap="none" spc="110" normalizeH="0" baseline="0" noProof="0" dirty="0">
                  <a:solidFill>
                    <a:srgbClr val="FF0000"/>
                  </a:solidFill>
                  <a:latin typeface="楷体_GB2312" panose="02010609030101010101" pitchFamily="49" charset="-122"/>
                  <a:ea typeface="楷体_GB2312" panose="02010609030101010101" pitchFamily="49" charset="-122"/>
                  <a:cs typeface="+mn-cs"/>
                </a:rPr>
                <a:t>分</a:t>
              </a:r>
              <a:r>
                <a:rPr kumimoji="0" lang="zh-CN" altLang="en-US" sz="2400" b="1" kern="1200" cap="none" spc="110" normalizeH="0" baseline="0" noProof="0" dirty="0">
                  <a:latin typeface="楷体_GB2312" panose="02010609030101010101" pitchFamily="49" charset="-122"/>
                  <a:ea typeface="楷体_GB2312" panose="02010609030101010101" pitchFamily="49" charset="-122"/>
                  <a:cs typeface="+mn-cs"/>
                </a:rPr>
                <a:t>成</a:t>
              </a:r>
              <a:r>
                <a:rPr kumimoji="0" lang="en-US" altLang="zh-CN" sz="2400" kern="1200" cap="none" spc="110" normalizeH="0" baseline="0" noProof="0" dirty="0">
                  <a:latin typeface="+mn-lt"/>
                  <a:ea typeface="楷体_GB2312" panose="02010609030101010101" pitchFamily="49" charset="-122"/>
                  <a:cs typeface="+mn-cs"/>
                </a:rPr>
                <a:t>2</a:t>
              </a:r>
              <a:r>
                <a:rPr kumimoji="0" lang="zh-CN" altLang="en-US" sz="2400" b="1" kern="1200" cap="none" spc="110" normalizeH="0" baseline="0" noProof="0" dirty="0">
                  <a:latin typeface="楷体_GB2312" panose="02010609030101010101" pitchFamily="49" charset="-122"/>
                  <a:ea typeface="楷体_GB2312" panose="02010609030101010101" pitchFamily="49" charset="-122"/>
                  <a:cs typeface="+mn-cs"/>
                </a:rPr>
                <a:t>份，每份是它的二分之一，写作   </a:t>
              </a:r>
              <a:r>
                <a:rPr kumimoji="0" lang="zh-CN" altLang="en-US" sz="2400" b="1" kern="1200" cap="none" spc="110" normalizeH="0" baseline="0" noProof="0" dirty="0">
                  <a:latin typeface="Arial" panose="020B0604020202020204" pitchFamily="34" charset="0"/>
                  <a:ea typeface="楷体_GB2312" panose="02010609030101010101" pitchFamily="49" charset="-122"/>
                  <a:cs typeface="+mn-cs"/>
                </a:rPr>
                <a:t>。</a:t>
              </a:r>
              <a:endParaRPr kumimoji="0" lang="zh-CN" altLang="en-US" sz="2400" b="1" kern="1200" cap="none" spc="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endParaRPr>
            </a:p>
          </p:txBody>
        </p:sp>
      </p:grpSp>
      <p:grpSp>
        <p:nvGrpSpPr>
          <p:cNvPr id="11" name="组合 44"/>
          <p:cNvGrpSpPr/>
          <p:nvPr/>
        </p:nvGrpSpPr>
        <p:grpSpPr>
          <a:xfrm>
            <a:off x="1692275" y="3292475"/>
            <a:ext cx="1668463" cy="749300"/>
            <a:chOff x="1331640" y="3201820"/>
            <a:chExt cx="1669470" cy="750207"/>
          </a:xfrm>
        </p:grpSpPr>
        <p:grpSp>
          <p:nvGrpSpPr>
            <p:cNvPr id="4122" name="组合 33"/>
            <p:cNvGrpSpPr/>
            <p:nvPr/>
          </p:nvGrpSpPr>
          <p:grpSpPr>
            <a:xfrm>
              <a:off x="1331640" y="3201820"/>
              <a:ext cx="405045" cy="750207"/>
              <a:chOff x="5663371" y="2604610"/>
              <a:chExt cx="405045" cy="750207"/>
            </a:xfrm>
          </p:grpSpPr>
          <p:sp>
            <p:nvSpPr>
              <p:cNvPr id="4124" name="TextBox 19"/>
              <p:cNvSpPr txBox="1"/>
              <p:nvPr/>
            </p:nvSpPr>
            <p:spPr>
              <a:xfrm>
                <a:off x="5663371" y="2604610"/>
                <a:ext cx="405045" cy="4308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/>
                <a:r>
                  <a:rPr lang="en-US" altLang="zh-CN" sz="2200" dirty="0">
                    <a:latin typeface="Arial" panose="020B0604020202020204" pitchFamily="34" charset="0"/>
                  </a:rPr>
                  <a:t>1</a:t>
                </a:r>
                <a:endParaRPr lang="zh-CN" altLang="en-US" sz="2200" dirty="0">
                  <a:latin typeface="Arial" panose="020B0604020202020204" pitchFamily="34" charset="0"/>
                </a:endParaRPr>
              </a:p>
            </p:txBody>
          </p:sp>
          <p:cxnSp>
            <p:nvCxnSpPr>
              <p:cNvPr id="22" name="直接连接符 21"/>
              <p:cNvCxnSpPr/>
              <p:nvPr/>
            </p:nvCxnSpPr>
            <p:spPr>
              <a:xfrm>
                <a:off x="5722144" y="2979713"/>
                <a:ext cx="28751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6" name="TextBox 22"/>
              <p:cNvSpPr txBox="1"/>
              <p:nvPr/>
            </p:nvSpPr>
            <p:spPr>
              <a:xfrm>
                <a:off x="5663371" y="2923930"/>
                <a:ext cx="405045" cy="4308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/>
                <a:r>
                  <a:rPr lang="en-US" altLang="zh-CN" sz="2200" dirty="0">
                    <a:latin typeface="Arial" panose="020B0604020202020204" pitchFamily="34" charset="0"/>
                  </a:rPr>
                  <a:t>2</a:t>
                </a:r>
                <a:endParaRPr lang="zh-CN" altLang="en-US" sz="22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123" name="TextBox 43"/>
            <p:cNvSpPr txBox="1"/>
            <p:nvPr/>
          </p:nvSpPr>
          <p:spPr>
            <a:xfrm>
              <a:off x="1650960" y="3365410"/>
              <a:ext cx="1350150" cy="43088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200" b="1" dirty="0">
                  <a:latin typeface="楷体_GB2312" panose="02010609030101010101" pitchFamily="49" charset="-122"/>
                  <a:ea typeface="楷体_GB2312" panose="02010609030101010101" pitchFamily="49" charset="-122"/>
                </a:rPr>
                <a:t>是</a:t>
              </a:r>
              <a:r>
                <a:rPr lang="zh-CN" altLang="en-US" sz="2200" b="1" dirty="0">
                  <a:solidFill>
                    <a:srgbClr val="FF0000"/>
                  </a:solidFill>
                  <a:latin typeface="楷体_GB2312" panose="02010609030101010101" pitchFamily="49" charset="-122"/>
                  <a:ea typeface="楷体_GB2312" panose="02010609030101010101" pitchFamily="49" charset="-122"/>
                </a:rPr>
                <a:t>分数</a:t>
              </a:r>
              <a:r>
                <a:rPr lang="zh-CN" altLang="en-US" sz="2200" b="1" dirty="0">
                  <a:latin typeface="楷体_GB2312" panose="02010609030101010101" pitchFamily="49" charset="-122"/>
                  <a:ea typeface="楷体_GB2312" panose="02010609030101010101" pitchFamily="49" charset="-122"/>
                </a:rPr>
                <a:t>。</a:t>
              </a:r>
              <a:endParaRPr lang="zh-CN" altLang="en-US" sz="2200" b="1" dirty="0">
                <a:latin typeface="楷体_GB2312" panose="02010609030101010101" pitchFamily="49" charset="-122"/>
                <a:ea typeface="楷体_GB2312" panose="02010609030101010101" pitchFamily="49" charset="-122"/>
              </a:endParaRPr>
            </a:p>
          </p:txBody>
        </p:sp>
      </p:grpSp>
      <p:pic>
        <p:nvPicPr>
          <p:cNvPr id="46" name="图片 45" descr="玉米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7100" y="3292475"/>
            <a:ext cx="554038" cy="7080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5" name="组合 55"/>
          <p:cNvGrpSpPr/>
          <p:nvPr/>
        </p:nvGrpSpPr>
        <p:grpSpPr>
          <a:xfrm>
            <a:off x="4751388" y="3411538"/>
            <a:ext cx="406400" cy="952500"/>
            <a:chOff x="4752020" y="3412080"/>
            <a:chExt cx="405045" cy="952435"/>
          </a:xfrm>
        </p:grpSpPr>
        <p:sp>
          <p:nvSpPr>
            <p:cNvPr id="4119" name="TextBox 48"/>
            <p:cNvSpPr txBox="1"/>
            <p:nvPr/>
          </p:nvSpPr>
          <p:spPr>
            <a:xfrm>
              <a:off x="4752020" y="3412080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1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  <p:cxnSp>
          <p:nvCxnSpPr>
            <p:cNvPr id="50" name="直接连接符 49"/>
            <p:cNvCxnSpPr/>
            <p:nvPr/>
          </p:nvCxnSpPr>
          <p:spPr>
            <a:xfrm>
              <a:off x="4793157" y="3888298"/>
              <a:ext cx="32277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1" name="TextBox 50"/>
            <p:cNvSpPr txBox="1"/>
            <p:nvPr/>
          </p:nvSpPr>
          <p:spPr>
            <a:xfrm>
              <a:off x="4752020" y="3902850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2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21263" y="3417888"/>
            <a:ext cx="117157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宋体" panose="02010600030101010101" pitchFamily="2" charset="-122"/>
              </a:rPr>
              <a:t>……</a:t>
            </a:r>
            <a:r>
              <a:rPr lang="zh-CN" altLang="en-US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分子</a:t>
            </a:r>
            <a:endParaRPr lang="zh-CN" altLang="en-US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021263" y="3681413"/>
            <a:ext cx="1516062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宋体" panose="02010600030101010101" pitchFamily="2" charset="-122"/>
              </a:rPr>
              <a:t>……</a:t>
            </a:r>
            <a:r>
              <a:rPr lang="zh-CN" altLang="en-US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分数线</a:t>
            </a:r>
            <a:endParaRPr lang="zh-CN" altLang="en-US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21263" y="3944938"/>
            <a:ext cx="1171575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宋体" panose="02010600030101010101" pitchFamily="2" charset="-122"/>
              </a:rPr>
              <a:t>……</a:t>
            </a:r>
            <a:r>
              <a:rPr lang="zh-CN" altLang="en-US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分母</a:t>
            </a:r>
            <a:endParaRPr lang="zh-CN" altLang="en-US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17" grpId="0" animBg="1"/>
      <p:bldP spid="18" grpId="0"/>
      <p:bldP spid="40" grpId="0" animBg="1"/>
      <p:bldP spid="41" grpId="0"/>
      <p:bldP spid="53" grpId="0"/>
      <p:bldP spid="54" grpId="0"/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2"/>
          <p:cNvGrpSpPr/>
          <p:nvPr/>
        </p:nvGrpSpPr>
        <p:grpSpPr>
          <a:xfrm>
            <a:off x="566738" y="981075"/>
            <a:ext cx="7966075" cy="1095375"/>
            <a:chOff x="566555" y="1071608"/>
            <a:chExt cx="7965885" cy="1095097"/>
          </a:xfrm>
        </p:grpSpPr>
        <p:grpSp>
          <p:nvGrpSpPr>
            <p:cNvPr id="5163" name="组合 34"/>
            <p:cNvGrpSpPr/>
            <p:nvPr/>
          </p:nvGrpSpPr>
          <p:grpSpPr>
            <a:xfrm>
              <a:off x="5777610" y="1071608"/>
              <a:ext cx="405045" cy="809560"/>
              <a:chOff x="4797025" y="2633185"/>
              <a:chExt cx="405045" cy="809560"/>
            </a:xfrm>
          </p:grpSpPr>
          <p:sp>
            <p:nvSpPr>
              <p:cNvPr id="5165" name="TextBox 5"/>
              <p:cNvSpPr txBox="1"/>
              <p:nvPr/>
            </p:nvSpPr>
            <p:spPr>
              <a:xfrm>
                <a:off x="4797025" y="2633185"/>
                <a:ext cx="405045" cy="4616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/>
                <a:r>
                  <a:rPr lang="en-US" altLang="zh-CN" sz="2400" dirty="0">
                    <a:latin typeface="Arial" panose="020B0604020202020204" pitchFamily="34" charset="0"/>
                  </a:rPr>
                  <a:t>1</a:t>
                </a:r>
                <a:endParaRPr lang="zh-CN" altLang="en-US" sz="2400" dirty="0">
                  <a:latin typeface="Arial" panose="020B0604020202020204" pitchFamily="34" charset="0"/>
                </a:endParaRPr>
              </a:p>
            </p:txBody>
          </p:sp>
          <p:cxnSp>
            <p:nvCxnSpPr>
              <p:cNvPr id="7" name="直接连接符 6"/>
              <p:cNvCxnSpPr/>
              <p:nvPr/>
            </p:nvCxnSpPr>
            <p:spPr>
              <a:xfrm>
                <a:off x="4838882" y="3037895"/>
                <a:ext cx="32225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67" name="TextBox 7"/>
              <p:cNvSpPr txBox="1"/>
              <p:nvPr/>
            </p:nvSpPr>
            <p:spPr>
              <a:xfrm>
                <a:off x="4797025" y="2981080"/>
                <a:ext cx="405045" cy="4616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/>
                <a:r>
                  <a:rPr lang="en-US" altLang="zh-CN" sz="2400" dirty="0">
                    <a:latin typeface="Arial" panose="020B0604020202020204" pitchFamily="34" charset="0"/>
                  </a:rPr>
                  <a:t>2</a:t>
                </a:r>
                <a:endParaRPr lang="zh-CN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" name="文本框 10245"/>
            <p:cNvSpPr txBox="1">
              <a:spLocks noChangeArrowheads="1"/>
            </p:cNvSpPr>
            <p:nvPr/>
          </p:nvSpPr>
          <p:spPr bwMode="auto">
            <a:xfrm>
              <a:off x="566555" y="1201750"/>
              <a:ext cx="7965885" cy="9649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R="0" defTabSz="914400">
                <a:lnSpc>
                  <a:spcPts val="3400"/>
                </a:lnSpc>
                <a:buClrTx/>
                <a:buSzTx/>
                <a:buFontTx/>
                <a:buNone/>
                <a:defRPr/>
              </a:pPr>
              <a:r>
                <a:rPr kumimoji="0" lang="zh-CN" altLang="en-US" sz="2400" b="1" kern="1200" cap="none" spc="110" normalizeH="0" baseline="0" noProof="0" dirty="0">
                  <a:latin typeface="楷体_GB2312" panose="02010609030101010101" pitchFamily="49" charset="-122"/>
                  <a:ea typeface="楷体_GB2312" panose="02010609030101010101" pitchFamily="49" charset="-122"/>
                  <a:cs typeface="+mn-cs"/>
                </a:rPr>
                <a:t>    拿一张正方形纸折一折，把它的  涂上颜色，并和同学交流</a:t>
              </a:r>
              <a:r>
                <a:rPr kumimoji="0" lang="zh-CN" altLang="en-US" sz="2400" b="1" kern="1200" cap="none" spc="110" normalizeH="0" baseline="0" noProof="0" dirty="0">
                  <a:latin typeface="Arial" panose="020B0604020202020204" pitchFamily="34" charset="0"/>
                  <a:ea typeface="楷体_GB2312" panose="02010609030101010101" pitchFamily="49" charset="-122"/>
                  <a:cs typeface="+mn-cs"/>
                </a:rPr>
                <a:t>。</a:t>
              </a:r>
              <a:endParaRPr kumimoji="0" lang="zh-CN" altLang="en-US" sz="2400" b="1" kern="1200" cap="none" spc="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endParaRPr>
            </a:p>
          </p:txBody>
        </p:sp>
      </p:grpSp>
      <p:pic>
        <p:nvPicPr>
          <p:cNvPr id="1030" name="Picture 6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96975" y="2032000"/>
            <a:ext cx="1276350" cy="1266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1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16400" y="2019300"/>
            <a:ext cx="1276350" cy="12668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9" name="组合 28"/>
          <p:cNvGrpSpPr/>
          <p:nvPr/>
        </p:nvGrpSpPr>
        <p:grpSpPr>
          <a:xfrm>
            <a:off x="1376363" y="2301875"/>
            <a:ext cx="404812" cy="700088"/>
            <a:chOff x="6687235" y="2680810"/>
            <a:chExt cx="405045" cy="700380"/>
          </a:xfrm>
        </p:grpSpPr>
        <p:sp>
          <p:nvSpPr>
            <p:cNvPr id="5154" name="TextBox 29"/>
            <p:cNvSpPr txBox="1"/>
            <p:nvPr/>
          </p:nvSpPr>
          <p:spPr>
            <a:xfrm>
              <a:off x="6687235" y="2680810"/>
              <a:ext cx="405045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000" dirty="0">
                  <a:latin typeface="Arial" panose="020B0604020202020204" pitchFamily="34" charset="0"/>
                </a:rPr>
                <a:t>1</a:t>
              </a:r>
              <a:endParaRPr lang="zh-CN" altLang="en-US" sz="2000" dirty="0">
                <a:latin typeface="Arial" panose="020B0604020202020204" pitchFamily="34" charset="0"/>
              </a:endParaRPr>
            </a:p>
          </p:txBody>
        </p:sp>
        <p:cxnSp>
          <p:nvCxnSpPr>
            <p:cNvPr id="31" name="直接连接符 30"/>
            <p:cNvCxnSpPr/>
            <p:nvPr/>
          </p:nvCxnSpPr>
          <p:spPr>
            <a:xfrm>
              <a:off x="6763479" y="3031794"/>
              <a:ext cx="2525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56" name="TextBox 31"/>
            <p:cNvSpPr txBox="1"/>
            <p:nvPr/>
          </p:nvSpPr>
          <p:spPr>
            <a:xfrm>
              <a:off x="6687235" y="2981080"/>
              <a:ext cx="405045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000" dirty="0">
                  <a:latin typeface="Arial" panose="020B0604020202020204" pitchFamily="34" charset="0"/>
                </a:rPr>
                <a:t>2</a:t>
              </a:r>
              <a:endParaRPr lang="zh-CN" altLang="en-US" sz="20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组合 32"/>
          <p:cNvGrpSpPr/>
          <p:nvPr/>
        </p:nvGrpSpPr>
        <p:grpSpPr>
          <a:xfrm>
            <a:off x="4347528" y="2221548"/>
            <a:ext cx="404812" cy="700087"/>
            <a:chOff x="6687235" y="2680810"/>
            <a:chExt cx="405045" cy="700380"/>
          </a:xfrm>
        </p:grpSpPr>
        <p:sp>
          <p:nvSpPr>
            <p:cNvPr id="5151" name="TextBox 33"/>
            <p:cNvSpPr txBox="1"/>
            <p:nvPr/>
          </p:nvSpPr>
          <p:spPr>
            <a:xfrm>
              <a:off x="6687235" y="2680810"/>
              <a:ext cx="405045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000" dirty="0">
                  <a:latin typeface="Arial" panose="020B0604020202020204" pitchFamily="34" charset="0"/>
                </a:rPr>
                <a:t>1</a:t>
              </a:r>
              <a:endParaRPr lang="zh-CN" altLang="en-US" sz="2000" dirty="0">
                <a:latin typeface="Arial" panose="020B0604020202020204" pitchFamily="34" charset="0"/>
              </a:endParaRPr>
            </a:p>
          </p:txBody>
        </p:sp>
        <p:cxnSp>
          <p:nvCxnSpPr>
            <p:cNvPr id="35" name="直接连接符 34"/>
            <p:cNvCxnSpPr/>
            <p:nvPr/>
          </p:nvCxnSpPr>
          <p:spPr>
            <a:xfrm>
              <a:off x="6763479" y="3031794"/>
              <a:ext cx="2525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53" name="TextBox 35"/>
            <p:cNvSpPr txBox="1"/>
            <p:nvPr/>
          </p:nvSpPr>
          <p:spPr>
            <a:xfrm>
              <a:off x="6687235" y="2981080"/>
              <a:ext cx="405045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000" dirty="0">
                  <a:latin typeface="Arial" panose="020B0604020202020204" pitchFamily="34" charset="0"/>
                </a:rPr>
                <a:t>2</a:t>
              </a:r>
              <a:endParaRPr lang="zh-CN" altLang="en-US" sz="2000" dirty="0">
                <a:latin typeface="Arial" panose="020B0604020202020204" pitchFamily="34" charset="0"/>
              </a:endParaRPr>
            </a:p>
          </p:txBody>
        </p:sp>
      </p:grpSp>
      <p:sp>
        <p:nvSpPr>
          <p:cNvPr id="51" name="文本框 10245"/>
          <p:cNvSpPr txBox="1">
            <a:spLocks noChangeArrowheads="1"/>
          </p:cNvSpPr>
          <p:nvPr/>
        </p:nvSpPr>
        <p:spPr bwMode="auto">
          <a:xfrm>
            <a:off x="567055" y="3246755"/>
            <a:ext cx="7527925" cy="527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defTabSz="914400">
              <a:lnSpc>
                <a:spcPts val="3400"/>
              </a:lnSpc>
              <a:buClrTx/>
              <a:buSzTx/>
              <a:buFontTx/>
              <a:buNone/>
              <a:defRPr/>
            </a:pPr>
            <a:r>
              <a:rPr kumimoji="0" lang="zh-CN" altLang="en-US" sz="2400" b="1" kern="1200" cap="none" spc="11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把一张正方形纸</a:t>
            </a:r>
            <a:r>
              <a:rPr kumimoji="0" lang="zh-CN" altLang="en-US" sz="2400" b="1" kern="1200" cap="none" spc="110" normalizeH="0" baseline="0" noProof="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平均分</a:t>
            </a:r>
            <a:r>
              <a:rPr kumimoji="0" lang="zh-CN" altLang="en-US" sz="2400" b="1" kern="1200" cap="none" spc="11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成</a:t>
            </a:r>
            <a:r>
              <a:rPr kumimoji="0" lang="en-US" altLang="zh-CN" sz="2400" kern="1200" cap="none" spc="0" normalizeH="0" baseline="0" noProof="0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2400" b="1" kern="1200" cap="none" spc="110" normalizeH="0" baseline="0" noProof="0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份，每份是它的   。</a:t>
            </a:r>
            <a:endParaRPr kumimoji="0" lang="zh-CN" altLang="en-US" sz="2400" b="1" kern="1200" cap="none" spc="0" normalizeH="0" baseline="0" noProof="0" dirty="0">
              <a:latin typeface="楷体_GB2312" panose="02010609030101010101" pitchFamily="49" charset="-122"/>
              <a:ea typeface="楷体_GB2312" panose="02010609030101010101" pitchFamily="49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3865" y="698500"/>
            <a:ext cx="22256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1</a:t>
            </a:r>
            <a:r>
              <a:rPr lang="zh-CN" altLang="en-US" sz="2800" b="1"/>
              <a:t>、动手操作：</a:t>
            </a:r>
            <a:endParaRPr lang="zh-CN" altLang="en-US" sz="2800" b="1"/>
          </a:p>
        </p:txBody>
      </p:sp>
      <p:grpSp>
        <p:nvGrpSpPr>
          <p:cNvPr id="15" name="组合 32"/>
          <p:cNvGrpSpPr/>
          <p:nvPr/>
        </p:nvGrpSpPr>
        <p:grpSpPr>
          <a:xfrm>
            <a:off x="6675438" y="3160078"/>
            <a:ext cx="404812" cy="700087"/>
            <a:chOff x="6687235" y="2680810"/>
            <a:chExt cx="405045" cy="700380"/>
          </a:xfrm>
        </p:grpSpPr>
        <p:sp>
          <p:nvSpPr>
            <p:cNvPr id="17" name="TextBox 33"/>
            <p:cNvSpPr txBox="1"/>
            <p:nvPr/>
          </p:nvSpPr>
          <p:spPr>
            <a:xfrm>
              <a:off x="6687235" y="2680810"/>
              <a:ext cx="405045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000" dirty="0">
                  <a:latin typeface="Arial" panose="020B0604020202020204" pitchFamily="34" charset="0"/>
                </a:rPr>
                <a:t>1</a:t>
              </a:r>
              <a:endParaRPr lang="zh-CN" altLang="en-US" sz="2000" dirty="0">
                <a:latin typeface="Arial" panose="020B0604020202020204" pitchFamily="34" charset="0"/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>
            <a:xfrm>
              <a:off x="6763479" y="3031794"/>
              <a:ext cx="2525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35"/>
            <p:cNvSpPr txBox="1"/>
            <p:nvPr/>
          </p:nvSpPr>
          <p:spPr>
            <a:xfrm>
              <a:off x="6687235" y="2981080"/>
              <a:ext cx="405045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000" dirty="0">
                  <a:latin typeface="Arial" panose="020B0604020202020204" pitchFamily="34" charset="0"/>
                </a:rPr>
                <a:t>2</a:t>
              </a:r>
              <a:endParaRPr lang="zh-CN" altLang="en-US" sz="2000" dirty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43"/>
          <p:cNvSpPr/>
          <p:nvPr/>
        </p:nvSpPr>
        <p:spPr>
          <a:xfrm>
            <a:off x="6246019" y="1762125"/>
            <a:ext cx="540544" cy="1133475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en-US" sz="100" dirty="0">
              <a:latin typeface="Arial" panose="020B0604020202020204" pitchFamily="34" charset="0"/>
            </a:endParaRPr>
          </a:p>
        </p:txBody>
      </p:sp>
      <p:sp>
        <p:nvSpPr>
          <p:cNvPr id="11267" name="Oval 40"/>
          <p:cNvSpPr/>
          <p:nvPr/>
        </p:nvSpPr>
        <p:spPr>
          <a:xfrm>
            <a:off x="1439466" y="1437085"/>
            <a:ext cx="1512094" cy="151209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en-US" sz="100" dirty="0">
              <a:latin typeface="Arial" panose="020B0604020202020204" pitchFamily="34" charset="0"/>
            </a:endParaRPr>
          </a:p>
        </p:txBody>
      </p:sp>
      <p:grpSp>
        <p:nvGrpSpPr>
          <p:cNvPr id="11268" name="Group 8"/>
          <p:cNvGrpSpPr/>
          <p:nvPr/>
        </p:nvGrpSpPr>
        <p:grpSpPr>
          <a:xfrm>
            <a:off x="3113485" y="2680097"/>
            <a:ext cx="810815" cy="108347"/>
            <a:chOff x="2562" y="1933"/>
            <a:chExt cx="862" cy="91"/>
          </a:xfrm>
        </p:grpSpPr>
        <p:sp>
          <p:nvSpPr>
            <p:cNvPr id="11304" name="Line 5"/>
            <p:cNvSpPr/>
            <p:nvPr/>
          </p:nvSpPr>
          <p:spPr>
            <a:xfrm>
              <a:off x="2562" y="2024"/>
              <a:ext cx="862" cy="0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5" name="Line 6"/>
            <p:cNvSpPr/>
            <p:nvPr/>
          </p:nvSpPr>
          <p:spPr>
            <a:xfrm>
              <a:off x="2562" y="1933"/>
              <a:ext cx="0" cy="91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6" name="Line 7"/>
            <p:cNvSpPr/>
            <p:nvPr/>
          </p:nvSpPr>
          <p:spPr>
            <a:xfrm>
              <a:off x="3424" y="1933"/>
              <a:ext cx="0" cy="91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1269" name="Group 22"/>
          <p:cNvGrpSpPr/>
          <p:nvPr/>
        </p:nvGrpSpPr>
        <p:grpSpPr>
          <a:xfrm>
            <a:off x="1547813" y="1762125"/>
            <a:ext cx="395288" cy="869157"/>
            <a:chOff x="1565" y="842"/>
            <a:chExt cx="332" cy="730"/>
          </a:xfrm>
        </p:grpSpPr>
        <p:sp>
          <p:nvSpPr>
            <p:cNvPr id="11301" name="Text Box 23"/>
            <p:cNvSpPr txBox="1"/>
            <p:nvPr/>
          </p:nvSpPr>
          <p:spPr>
            <a:xfrm>
              <a:off x="1610" y="842"/>
              <a:ext cx="287" cy="36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250">
                  <a:solidFill>
                    <a:srgbClr val="FF0066"/>
                  </a:solidFill>
                  <a:latin typeface="Arial" panose="020B0604020202020204" pitchFamily="34" charset="0"/>
                </a:rPr>
                <a:t>1</a:t>
              </a:r>
              <a:endParaRPr lang="en-US" altLang="zh-CN" sz="2250">
                <a:solidFill>
                  <a:srgbClr val="FF006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302" name="Text Box 24"/>
            <p:cNvSpPr txBox="1"/>
            <p:nvPr/>
          </p:nvSpPr>
          <p:spPr>
            <a:xfrm>
              <a:off x="1610" y="1205"/>
              <a:ext cx="287" cy="36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250">
                  <a:solidFill>
                    <a:srgbClr val="FF0066"/>
                  </a:solidFill>
                  <a:latin typeface="Arial" panose="020B0604020202020204" pitchFamily="34" charset="0"/>
                </a:rPr>
                <a:t>2</a:t>
              </a:r>
              <a:endParaRPr lang="en-US" altLang="zh-CN" sz="2250">
                <a:solidFill>
                  <a:srgbClr val="FF006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303" name="Line 25"/>
            <p:cNvSpPr/>
            <p:nvPr/>
          </p:nvSpPr>
          <p:spPr>
            <a:xfrm>
              <a:off x="1565" y="1207"/>
              <a:ext cx="317" cy="0"/>
            </a:xfrm>
            <a:prstGeom prst="line">
              <a:avLst/>
            </a:prstGeom>
            <a:ln w="254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1270" name="Group 32"/>
          <p:cNvGrpSpPr/>
          <p:nvPr/>
        </p:nvGrpSpPr>
        <p:grpSpPr>
          <a:xfrm>
            <a:off x="3330178" y="1491853"/>
            <a:ext cx="395287" cy="869156"/>
            <a:chOff x="1565" y="842"/>
            <a:chExt cx="332" cy="730"/>
          </a:xfrm>
        </p:grpSpPr>
        <p:sp>
          <p:nvSpPr>
            <p:cNvPr id="11298" name="Text Box 33"/>
            <p:cNvSpPr txBox="1"/>
            <p:nvPr/>
          </p:nvSpPr>
          <p:spPr>
            <a:xfrm>
              <a:off x="1610" y="842"/>
              <a:ext cx="287" cy="36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250">
                  <a:solidFill>
                    <a:srgbClr val="FF0066"/>
                  </a:solidFill>
                  <a:latin typeface="Arial" panose="020B0604020202020204" pitchFamily="34" charset="0"/>
                </a:rPr>
                <a:t>1</a:t>
              </a:r>
              <a:endParaRPr lang="en-US" altLang="zh-CN" sz="2250">
                <a:solidFill>
                  <a:srgbClr val="FF006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99" name="Text Box 34"/>
            <p:cNvSpPr txBox="1"/>
            <p:nvPr/>
          </p:nvSpPr>
          <p:spPr>
            <a:xfrm>
              <a:off x="1610" y="1205"/>
              <a:ext cx="287" cy="36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250">
                  <a:solidFill>
                    <a:srgbClr val="FF0066"/>
                  </a:solidFill>
                  <a:latin typeface="Arial" panose="020B0604020202020204" pitchFamily="34" charset="0"/>
                </a:rPr>
                <a:t>2</a:t>
              </a:r>
              <a:endParaRPr lang="en-US" altLang="zh-CN" sz="2250">
                <a:solidFill>
                  <a:srgbClr val="FF006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300" name="Line 35"/>
            <p:cNvSpPr/>
            <p:nvPr/>
          </p:nvSpPr>
          <p:spPr>
            <a:xfrm>
              <a:off x="1565" y="1207"/>
              <a:ext cx="317" cy="0"/>
            </a:xfrm>
            <a:prstGeom prst="line">
              <a:avLst/>
            </a:prstGeom>
            <a:ln w="254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1271" name="Group 36"/>
          <p:cNvGrpSpPr/>
          <p:nvPr/>
        </p:nvGrpSpPr>
        <p:grpSpPr>
          <a:xfrm>
            <a:off x="6299597" y="1924050"/>
            <a:ext cx="395340" cy="869157"/>
            <a:chOff x="1565" y="842"/>
            <a:chExt cx="331" cy="730"/>
          </a:xfrm>
        </p:grpSpPr>
        <p:sp>
          <p:nvSpPr>
            <p:cNvPr id="11295" name="Text Box 37"/>
            <p:cNvSpPr txBox="1"/>
            <p:nvPr/>
          </p:nvSpPr>
          <p:spPr>
            <a:xfrm>
              <a:off x="1610" y="842"/>
              <a:ext cx="286" cy="36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250">
                  <a:solidFill>
                    <a:srgbClr val="FF0066"/>
                  </a:solidFill>
                  <a:latin typeface="Arial" panose="020B0604020202020204" pitchFamily="34" charset="0"/>
                </a:rPr>
                <a:t>1</a:t>
              </a:r>
              <a:endParaRPr lang="en-US" altLang="zh-CN" sz="2250">
                <a:solidFill>
                  <a:srgbClr val="FF006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96" name="Text Box 38"/>
            <p:cNvSpPr txBox="1"/>
            <p:nvPr/>
          </p:nvSpPr>
          <p:spPr>
            <a:xfrm>
              <a:off x="1610" y="1205"/>
              <a:ext cx="286" cy="36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250">
                  <a:solidFill>
                    <a:srgbClr val="FF0066"/>
                  </a:solidFill>
                  <a:latin typeface="Arial" panose="020B0604020202020204" pitchFamily="34" charset="0"/>
                </a:rPr>
                <a:t>2</a:t>
              </a:r>
              <a:endParaRPr lang="en-US" altLang="zh-CN" sz="2250">
                <a:solidFill>
                  <a:srgbClr val="FF006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97" name="Line 39"/>
            <p:cNvSpPr/>
            <p:nvPr/>
          </p:nvSpPr>
          <p:spPr>
            <a:xfrm>
              <a:off x="1565" y="1207"/>
              <a:ext cx="317" cy="0"/>
            </a:xfrm>
            <a:prstGeom prst="line">
              <a:avLst/>
            </a:prstGeom>
            <a:ln w="254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1272" name="Line 41"/>
          <p:cNvSpPr/>
          <p:nvPr/>
        </p:nvSpPr>
        <p:spPr>
          <a:xfrm>
            <a:off x="1980010" y="1491854"/>
            <a:ext cx="0" cy="144422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3" name="AutoShape 42"/>
          <p:cNvSpPr/>
          <p:nvPr/>
        </p:nvSpPr>
        <p:spPr>
          <a:xfrm rot="5400000">
            <a:off x="3437335" y="2084785"/>
            <a:ext cx="161925" cy="810815"/>
          </a:xfrm>
          <a:prstGeom prst="leftBrace">
            <a:avLst>
              <a:gd name="adj1" fmla="val 41727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en-US" sz="100" dirty="0">
              <a:latin typeface="Arial" panose="020B0604020202020204" pitchFamily="34" charset="0"/>
            </a:endParaRPr>
          </a:p>
        </p:txBody>
      </p:sp>
      <p:sp>
        <p:nvSpPr>
          <p:cNvPr id="13356" name="Rectangle 44"/>
          <p:cNvSpPr/>
          <p:nvPr/>
        </p:nvSpPr>
        <p:spPr>
          <a:xfrm>
            <a:off x="6786563" y="1762125"/>
            <a:ext cx="540544" cy="1133475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en-US" sz="100" dirty="0">
              <a:latin typeface="Arial" panose="020B0604020202020204" pitchFamily="34" charset="0"/>
            </a:endParaRPr>
          </a:p>
        </p:txBody>
      </p:sp>
      <p:sp>
        <p:nvSpPr>
          <p:cNvPr id="13357" name="Rectangle 45"/>
          <p:cNvSpPr/>
          <p:nvPr/>
        </p:nvSpPr>
        <p:spPr>
          <a:xfrm>
            <a:off x="7325916" y="1762125"/>
            <a:ext cx="540544" cy="1133475"/>
          </a:xfrm>
          <a:prstGeom prst="rect">
            <a:avLst/>
          </a:prstGeom>
          <a:solidFill>
            <a:srgbClr val="FF00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en-US" sz="100" dirty="0">
              <a:latin typeface="Arial" panose="020B0604020202020204" pitchFamily="34" charset="0"/>
            </a:endParaRPr>
          </a:p>
        </p:txBody>
      </p:sp>
      <p:grpSp>
        <p:nvGrpSpPr>
          <p:cNvPr id="6" name="Group 51"/>
          <p:cNvGrpSpPr/>
          <p:nvPr/>
        </p:nvGrpSpPr>
        <p:grpSpPr>
          <a:xfrm>
            <a:off x="3924300" y="2678906"/>
            <a:ext cx="809625" cy="108347"/>
            <a:chOff x="2562" y="1933"/>
            <a:chExt cx="862" cy="91"/>
          </a:xfrm>
        </p:grpSpPr>
        <p:sp>
          <p:nvSpPr>
            <p:cNvPr id="11292" name="Line 52"/>
            <p:cNvSpPr/>
            <p:nvPr/>
          </p:nvSpPr>
          <p:spPr>
            <a:xfrm>
              <a:off x="2562" y="2024"/>
              <a:ext cx="862" cy="0"/>
            </a:xfrm>
            <a:prstGeom prst="line">
              <a:avLst/>
            </a:prstGeom>
            <a:ln w="25400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93" name="Line 53"/>
            <p:cNvSpPr/>
            <p:nvPr/>
          </p:nvSpPr>
          <p:spPr>
            <a:xfrm>
              <a:off x="2562" y="1933"/>
              <a:ext cx="0" cy="91"/>
            </a:xfrm>
            <a:prstGeom prst="line">
              <a:avLst/>
            </a:prstGeom>
            <a:ln w="25400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94" name="Line 54"/>
            <p:cNvSpPr/>
            <p:nvPr/>
          </p:nvSpPr>
          <p:spPr>
            <a:xfrm>
              <a:off x="3424" y="1933"/>
              <a:ext cx="0" cy="91"/>
            </a:xfrm>
            <a:prstGeom prst="line">
              <a:avLst/>
            </a:prstGeom>
            <a:ln w="25400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1280" name="Text Box 59"/>
          <p:cNvSpPr txBox="1"/>
          <p:nvPr/>
        </p:nvSpPr>
        <p:spPr>
          <a:xfrm>
            <a:off x="1688544" y="3057525"/>
            <a:ext cx="849630" cy="43751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/>
            <a:r>
              <a:rPr lang="en-US" altLang="zh-CN" sz="2250" b="1">
                <a:solidFill>
                  <a:srgbClr val="FF0066"/>
                </a:solidFill>
                <a:latin typeface="Arial" panose="020B0604020202020204" pitchFamily="34" charset="0"/>
              </a:rPr>
              <a:t>(      )</a:t>
            </a:r>
            <a:endParaRPr lang="en-US" altLang="zh-CN" sz="2250" b="1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1281" name="Text Box 60"/>
          <p:cNvSpPr txBox="1"/>
          <p:nvPr/>
        </p:nvSpPr>
        <p:spPr>
          <a:xfrm>
            <a:off x="3524488" y="3003947"/>
            <a:ext cx="849630" cy="43751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/>
            <a:r>
              <a:rPr lang="en-US" altLang="zh-CN" sz="2250" b="1">
                <a:solidFill>
                  <a:srgbClr val="FF0066"/>
                </a:solidFill>
                <a:latin typeface="Arial" panose="020B0604020202020204" pitchFamily="34" charset="0"/>
              </a:rPr>
              <a:t>(      )</a:t>
            </a:r>
            <a:endParaRPr lang="en-US" altLang="zh-CN" sz="2250" b="1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1282" name="Text Box 61"/>
          <p:cNvSpPr txBox="1"/>
          <p:nvPr/>
        </p:nvSpPr>
        <p:spPr>
          <a:xfrm>
            <a:off x="6603444" y="3003947"/>
            <a:ext cx="849630" cy="43751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/>
            <a:r>
              <a:rPr lang="en-US" altLang="zh-CN" sz="2250" b="1">
                <a:solidFill>
                  <a:srgbClr val="FF0066"/>
                </a:solidFill>
                <a:latin typeface="Arial" panose="020B0604020202020204" pitchFamily="34" charset="0"/>
              </a:rPr>
              <a:t>(      )</a:t>
            </a:r>
            <a:endParaRPr lang="en-US" altLang="zh-CN" sz="2250" b="1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3375" name="Text Box 63"/>
          <p:cNvSpPr txBox="1"/>
          <p:nvPr/>
        </p:nvSpPr>
        <p:spPr>
          <a:xfrm>
            <a:off x="3771861" y="2950369"/>
            <a:ext cx="391795" cy="5530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/>
            <a:r>
              <a:rPr lang="en-US" altLang="zh-CN" sz="3000" b="1">
                <a:solidFill>
                  <a:srgbClr val="0000FF"/>
                </a:solidFill>
                <a:latin typeface="Arial" panose="020B0604020202020204" pitchFamily="34" charset="0"/>
              </a:rPr>
              <a:t>√</a:t>
            </a:r>
            <a:endParaRPr lang="en-US" altLang="zh-CN" sz="30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1287" name="Text Box 61"/>
          <p:cNvSpPr txBox="1"/>
          <p:nvPr/>
        </p:nvSpPr>
        <p:spPr>
          <a:xfrm>
            <a:off x="4929426" y="3024188"/>
            <a:ext cx="849630" cy="43751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/>
            <a:r>
              <a:rPr lang="en-US" altLang="zh-CN" sz="2250" b="1">
                <a:solidFill>
                  <a:srgbClr val="FF0066"/>
                </a:solidFill>
                <a:latin typeface="Arial" panose="020B0604020202020204" pitchFamily="34" charset="0"/>
              </a:rPr>
              <a:t>(      )</a:t>
            </a:r>
            <a:endParaRPr lang="en-US" altLang="zh-CN" sz="2250" b="1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50" name="等腰三角形 49"/>
          <p:cNvSpPr/>
          <p:nvPr/>
        </p:nvSpPr>
        <p:spPr>
          <a:xfrm rot="10800000">
            <a:off x="4572000" y="1815704"/>
            <a:ext cx="1620441" cy="917972"/>
          </a:xfrm>
          <a:prstGeom prst="triangle">
            <a:avLst/>
          </a:prstGeom>
          <a:solidFill>
            <a:srgbClr val="ED1F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" name="直角三角形 50"/>
          <p:cNvSpPr/>
          <p:nvPr/>
        </p:nvSpPr>
        <p:spPr>
          <a:xfrm rot="10800000">
            <a:off x="4518422" y="1815704"/>
            <a:ext cx="863204" cy="917972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3" name="Text Box 63"/>
          <p:cNvSpPr txBox="1"/>
          <p:nvPr/>
        </p:nvSpPr>
        <p:spPr>
          <a:xfrm>
            <a:off x="5122029" y="3064669"/>
            <a:ext cx="391795" cy="5530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/>
            <a:r>
              <a:rPr lang="en-US" altLang="zh-CN" sz="3000" b="1">
                <a:solidFill>
                  <a:srgbClr val="0000FF"/>
                </a:solidFill>
                <a:latin typeface="Arial" panose="020B0604020202020204" pitchFamily="34" charset="0"/>
              </a:rPr>
              <a:t>√</a:t>
            </a:r>
            <a:endParaRPr lang="en-US" altLang="zh-CN" sz="30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5838" y="518795"/>
            <a:ext cx="6686550" cy="6000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75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2" name="TextBox 6"/>
          <p:cNvSpPr txBox="1"/>
          <p:nvPr/>
        </p:nvSpPr>
        <p:spPr>
          <a:xfrm>
            <a:off x="13018" y="520700"/>
            <a:ext cx="6405245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latin typeface="Arial" panose="020B0604020202020204" pitchFamily="34" charset="0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</a:rPr>
              <a:t>、自主探究：</a:t>
            </a:r>
            <a:r>
              <a:rPr lang="zh-CN" altLang="en-US" sz="32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你还想认识几分之一?</a:t>
            </a:r>
            <a:endParaRPr lang="zh-CN" altLang="en-US" sz="3200" b="1" dirty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" name="TextBox 9"/>
          <p:cNvSpPr txBox="1"/>
          <p:nvPr/>
        </p:nvSpPr>
        <p:spPr>
          <a:xfrm>
            <a:off x="191770" y="765810"/>
            <a:ext cx="8605520" cy="11372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  </a:t>
            </a:r>
            <a:endParaRPr lang="en-US" altLang="x-none" sz="3200" b="1">
              <a:latin typeface="Arial" panose="020B0604020202020204" pitchFamily="34" charset="0"/>
            </a:endParaRPr>
          </a:p>
          <a:p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把正方形纸折一折，折出你想要的几分之一，再涂一涂。</a:t>
            </a:r>
            <a:endParaRPr lang="zh-CN" altLang="en-US" sz="2400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32" name="Picture 8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7833" y="621030"/>
            <a:ext cx="1276350" cy="1266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3" name="Picture 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76133" y="621030"/>
            <a:ext cx="1266825" cy="1266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4" name="Picture 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61728" y="621030"/>
            <a:ext cx="1276350" cy="12668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1" name="组合 36"/>
          <p:cNvGrpSpPr/>
          <p:nvPr/>
        </p:nvGrpSpPr>
        <p:grpSpPr>
          <a:xfrm>
            <a:off x="805498" y="2019935"/>
            <a:ext cx="404812" cy="701675"/>
            <a:chOff x="6687235" y="2680810"/>
            <a:chExt cx="405045" cy="700380"/>
          </a:xfrm>
        </p:grpSpPr>
        <p:sp>
          <p:nvSpPr>
            <p:cNvPr id="5148" name="TextBox 37"/>
            <p:cNvSpPr txBox="1"/>
            <p:nvPr/>
          </p:nvSpPr>
          <p:spPr>
            <a:xfrm>
              <a:off x="6687235" y="2680810"/>
              <a:ext cx="405045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000" dirty="0">
                  <a:latin typeface="Arial" panose="020B0604020202020204" pitchFamily="34" charset="0"/>
                </a:rPr>
                <a:t>1</a:t>
              </a:r>
              <a:endParaRPr lang="zh-CN" altLang="en-US" sz="2000" dirty="0">
                <a:latin typeface="Arial" panose="020B0604020202020204" pitchFamily="34" charset="0"/>
              </a:endParaRPr>
            </a:p>
          </p:txBody>
        </p:sp>
        <p:cxnSp>
          <p:nvCxnSpPr>
            <p:cNvPr id="39" name="直接连接符 38"/>
            <p:cNvCxnSpPr/>
            <p:nvPr/>
          </p:nvCxnSpPr>
          <p:spPr>
            <a:xfrm>
              <a:off x="6763479" y="3031000"/>
              <a:ext cx="2525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50" name="TextBox 39"/>
            <p:cNvSpPr txBox="1"/>
            <p:nvPr/>
          </p:nvSpPr>
          <p:spPr>
            <a:xfrm>
              <a:off x="6687235" y="2981080"/>
              <a:ext cx="405045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000" dirty="0">
                  <a:latin typeface="Arial" panose="020B0604020202020204" pitchFamily="34" charset="0"/>
                </a:rPr>
                <a:t>4</a:t>
              </a:r>
              <a:endParaRPr lang="zh-CN" altLang="en-US" sz="20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" name="组合 36"/>
          <p:cNvGrpSpPr/>
          <p:nvPr/>
        </p:nvGrpSpPr>
        <p:grpSpPr>
          <a:xfrm>
            <a:off x="2507298" y="2019300"/>
            <a:ext cx="404812" cy="701675"/>
            <a:chOff x="6687235" y="2680810"/>
            <a:chExt cx="405045" cy="700380"/>
          </a:xfrm>
        </p:grpSpPr>
        <p:sp>
          <p:nvSpPr>
            <p:cNvPr id="3" name="TextBox 37"/>
            <p:cNvSpPr txBox="1"/>
            <p:nvPr/>
          </p:nvSpPr>
          <p:spPr>
            <a:xfrm>
              <a:off x="6687235" y="2680810"/>
              <a:ext cx="405045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000" dirty="0">
                  <a:latin typeface="Arial" panose="020B0604020202020204" pitchFamily="34" charset="0"/>
                </a:rPr>
                <a:t>1</a:t>
              </a:r>
              <a:endParaRPr lang="zh-CN" altLang="en-US" sz="2000" dirty="0">
                <a:latin typeface="Arial" panose="020B0604020202020204" pitchFamily="34" charset="0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6763479" y="3031000"/>
              <a:ext cx="2525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39"/>
            <p:cNvSpPr txBox="1"/>
            <p:nvPr/>
          </p:nvSpPr>
          <p:spPr>
            <a:xfrm>
              <a:off x="6687235" y="2981080"/>
              <a:ext cx="405045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000" dirty="0">
                  <a:latin typeface="Arial" panose="020B0604020202020204" pitchFamily="34" charset="0"/>
                </a:rPr>
                <a:t>4</a:t>
              </a:r>
              <a:endParaRPr lang="zh-CN" altLang="en-US" sz="20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6" name="组合 36"/>
          <p:cNvGrpSpPr/>
          <p:nvPr/>
        </p:nvGrpSpPr>
        <p:grpSpPr>
          <a:xfrm>
            <a:off x="4097973" y="2019300"/>
            <a:ext cx="404812" cy="701675"/>
            <a:chOff x="6687235" y="2680810"/>
            <a:chExt cx="405045" cy="700380"/>
          </a:xfrm>
        </p:grpSpPr>
        <p:sp>
          <p:nvSpPr>
            <p:cNvPr id="7" name="TextBox 37"/>
            <p:cNvSpPr txBox="1"/>
            <p:nvPr/>
          </p:nvSpPr>
          <p:spPr>
            <a:xfrm>
              <a:off x="6687235" y="2680810"/>
              <a:ext cx="405045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000" dirty="0">
                  <a:latin typeface="Arial" panose="020B0604020202020204" pitchFamily="34" charset="0"/>
                </a:rPr>
                <a:t>1</a:t>
              </a:r>
              <a:endParaRPr lang="zh-CN" altLang="en-US" sz="2000" dirty="0">
                <a:latin typeface="Arial" panose="020B0604020202020204" pitchFamily="34" charset="0"/>
              </a:endParaRPr>
            </a:p>
          </p:txBody>
        </p:sp>
        <p:cxnSp>
          <p:nvCxnSpPr>
            <p:cNvPr id="8" name="直接连接符 7"/>
            <p:cNvCxnSpPr/>
            <p:nvPr/>
          </p:nvCxnSpPr>
          <p:spPr>
            <a:xfrm>
              <a:off x="6763479" y="3031000"/>
              <a:ext cx="2525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39"/>
            <p:cNvSpPr txBox="1"/>
            <p:nvPr/>
          </p:nvSpPr>
          <p:spPr>
            <a:xfrm>
              <a:off x="6687235" y="2981080"/>
              <a:ext cx="405045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000" dirty="0">
                  <a:latin typeface="Arial" panose="020B0604020202020204" pitchFamily="34" charset="0"/>
                </a:rPr>
                <a:t>4</a:t>
              </a:r>
              <a:endParaRPr lang="zh-CN" altLang="en-US" sz="2000" dirty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10245"/>
          <p:cNvSpPr txBox="1"/>
          <p:nvPr/>
        </p:nvSpPr>
        <p:spPr>
          <a:xfrm>
            <a:off x="566738" y="1300163"/>
            <a:ext cx="7650162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dirty="0">
                <a:latin typeface="Arial" panose="020B0604020202020204" pitchFamily="34" charset="0"/>
                <a:ea typeface="楷体" pitchFamily="49" charset="-122"/>
                <a:sym typeface="宋体" panose="02010600030101010101" pitchFamily="2" charset="-122"/>
              </a:rPr>
              <a:t>2</a:t>
            </a: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.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哪个图形里的涂色部分是   ？在</a:t>
            </a:r>
            <a:r>
              <a:rPr lang="zh-CN" altLang="en-US" sz="24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（  ）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里画</a:t>
            </a: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“</a:t>
            </a:r>
            <a:r>
              <a:rPr lang="zh-CN" altLang="en-US" sz="2400" dirty="0">
                <a:solidFill>
                  <a:srgbClr val="FF0000"/>
                </a:solidFill>
                <a:latin typeface="楷体" pitchFamily="49" charset="-122"/>
                <a:ea typeface="楷体_GB2312" panose="02010609030101010101" pitchFamily="49" charset="-122"/>
                <a:sym typeface="Arial" panose="020B0604020202020204" pitchFamily="34" charset="0"/>
              </a:rPr>
              <a:t>√</a:t>
            </a: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”。</a:t>
            </a:r>
            <a:endParaRPr lang="zh-CN" altLang="en-US" sz="2400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4" name="Picture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4200" y="833438"/>
            <a:ext cx="1152525" cy="3603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组合 22"/>
          <p:cNvGrpSpPr/>
          <p:nvPr/>
        </p:nvGrpSpPr>
        <p:grpSpPr>
          <a:xfrm>
            <a:off x="4383088" y="1109663"/>
            <a:ext cx="404812" cy="809625"/>
            <a:chOff x="4797025" y="2633185"/>
            <a:chExt cx="405045" cy="809560"/>
          </a:xfrm>
        </p:grpSpPr>
        <p:sp>
          <p:nvSpPr>
            <p:cNvPr id="10254" name="TextBox 5"/>
            <p:cNvSpPr txBox="1"/>
            <p:nvPr/>
          </p:nvSpPr>
          <p:spPr>
            <a:xfrm>
              <a:off x="4797025" y="2633185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1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4838324" y="3037965"/>
              <a:ext cx="32244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6" name="TextBox 7"/>
            <p:cNvSpPr txBox="1"/>
            <p:nvPr/>
          </p:nvSpPr>
          <p:spPr>
            <a:xfrm>
              <a:off x="4797025" y="2981080"/>
              <a:ext cx="405045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</a:rPr>
                <a:t>4</a:t>
              </a:r>
              <a:endParaRPr lang="zh-CN" altLang="en-US" sz="2400" dirty="0">
                <a:latin typeface="Arial" panose="020B0604020202020204" pitchFamily="34" charset="0"/>
              </a:endParaRPr>
            </a:p>
          </p:txBody>
        </p:sp>
      </p:grpSp>
      <p:pic>
        <p:nvPicPr>
          <p:cNvPr id="2050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1063" y="1965325"/>
            <a:ext cx="1343025" cy="13430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1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78113" y="1974850"/>
            <a:ext cx="1343025" cy="1333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2" name="Picture 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73575" y="2193925"/>
            <a:ext cx="1895475" cy="11144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4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21488" y="1974850"/>
            <a:ext cx="1343025" cy="133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1014413" y="3354388"/>
            <a:ext cx="107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  ）</a:t>
            </a:r>
            <a:endParaRPr lang="zh-CN" altLang="en-US" sz="2400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32100" y="3354388"/>
            <a:ext cx="107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  ）</a:t>
            </a:r>
            <a:endParaRPr lang="zh-CN" altLang="en-US" sz="2400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97438" y="3354388"/>
            <a:ext cx="107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  ）</a:t>
            </a:r>
            <a:endParaRPr lang="zh-CN" altLang="en-US" sz="2400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48488" y="3354388"/>
            <a:ext cx="107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  ）</a:t>
            </a:r>
            <a:endParaRPr lang="zh-CN" altLang="en-US" sz="2400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9" name="文本框 10245"/>
          <p:cNvSpPr txBox="1"/>
          <p:nvPr/>
        </p:nvSpPr>
        <p:spPr>
          <a:xfrm>
            <a:off x="3132138" y="3371850"/>
            <a:ext cx="4953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2400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sym typeface="Arial" panose="020B0604020202020204" pitchFamily="34" charset="0"/>
              </a:rPr>
              <a:t>√</a:t>
            </a:r>
            <a:endParaRPr lang="zh-CN" altLang="en-US" sz="2400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5" grpId="0"/>
      <p:bldP spid="16" grpId="0"/>
      <p:bldP spid="17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/>
        </p:nvGraphicFramePr>
        <p:xfrm>
          <a:off x="472440" y="676910"/>
          <a:ext cx="1849120" cy="1811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560"/>
                <a:gridCol w="924560"/>
              </a:tblGrid>
              <a:tr h="181102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表格 2"/>
          <p:cNvGraphicFramePr/>
          <p:nvPr/>
        </p:nvGraphicFramePr>
        <p:xfrm>
          <a:off x="2980055" y="676910"/>
          <a:ext cx="1767840" cy="1811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</a:tblGrid>
              <a:tr h="181102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表格 3"/>
          <p:cNvGraphicFramePr/>
          <p:nvPr/>
        </p:nvGraphicFramePr>
        <p:xfrm>
          <a:off x="5153660" y="676910"/>
          <a:ext cx="1797685" cy="1812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90"/>
                <a:gridCol w="224790"/>
                <a:gridCol w="224155"/>
                <a:gridCol w="225425"/>
                <a:gridCol w="235585"/>
                <a:gridCol w="229870"/>
                <a:gridCol w="208280"/>
                <a:gridCol w="224790"/>
              </a:tblGrid>
              <a:tr h="181292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9525" y="62865"/>
            <a:ext cx="36823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分数的大小比较</a:t>
            </a:r>
            <a:endParaRPr lang="zh-CN" altLang="en-US" sz="2800" b="1"/>
          </a:p>
        </p:txBody>
      </p:sp>
      <p:sp>
        <p:nvSpPr>
          <p:cNvPr id="49" name="文本框 10245"/>
          <p:cNvSpPr txBox="1"/>
          <p:nvPr/>
        </p:nvSpPr>
        <p:spPr>
          <a:xfrm>
            <a:off x="472440" y="3429635"/>
            <a:ext cx="647890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用</a:t>
            </a:r>
            <a:r>
              <a:rPr lang="zh-CN" altLang="en-US" sz="28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同样大</a:t>
            </a: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的纸片</a:t>
            </a:r>
            <a:r>
              <a:rPr lang="zh-CN" altLang="en-US" sz="28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平均分</a:t>
            </a: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，分的</a:t>
            </a:r>
            <a:r>
              <a:rPr lang="zh-CN" altLang="en-US" sz="28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份数越多</a:t>
            </a: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，</a:t>
            </a:r>
            <a:r>
              <a:rPr lang="zh-CN" altLang="en-US" sz="28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每份就越小</a:t>
            </a: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。</a:t>
            </a:r>
            <a:endParaRPr lang="zh-CN" altLang="en-US" sz="28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22960" y="1073150"/>
          <a:ext cx="394970" cy="1020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152400" imgH="393700" progId="Equation.KSEE3">
                  <p:embed/>
                </p:oleObj>
              </mc:Choice>
              <mc:Fallback>
                <p:oleObj name="" r:id="rId1" imgW="1524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22960" y="1073150"/>
                        <a:ext cx="394970" cy="10204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980055" y="1073150"/>
          <a:ext cx="374650" cy="967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3" imgW="152400" imgH="393700" progId="Equation.KSEE3">
                  <p:embed/>
                </p:oleObj>
              </mc:Choice>
              <mc:Fallback>
                <p:oleObj name="" r:id="rId3" imgW="152400" imgH="3937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0055" y="1073150"/>
                        <a:ext cx="374650" cy="967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153660" y="1073150"/>
          <a:ext cx="297815" cy="839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5" imgW="139700" imgH="393700" progId="Equation.KSEE3">
                  <p:embed/>
                </p:oleObj>
              </mc:Choice>
              <mc:Fallback>
                <p:oleObj name="" r:id="rId5" imgW="139700" imgH="3937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53660" y="1073150"/>
                        <a:ext cx="297815" cy="8394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254250" y="2608580"/>
          <a:ext cx="310515" cy="802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7" imgW="152400" imgH="393700" progId="Equation.KSEE3">
                  <p:embed/>
                </p:oleObj>
              </mc:Choice>
              <mc:Fallback>
                <p:oleObj name="" r:id="rId7" imgW="1524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254250" y="2608580"/>
                        <a:ext cx="310515" cy="8020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277235" y="2616200"/>
          <a:ext cx="307340" cy="794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" name="" r:id="rId8" imgW="152400" imgH="393700" progId="Equation.KSEE3">
                  <p:embed/>
                </p:oleObj>
              </mc:Choice>
              <mc:Fallback>
                <p:oleObj name="" r:id="rId8" imgW="152400" imgH="3937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7235" y="2616200"/>
                        <a:ext cx="307340" cy="7943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253865" y="2622550"/>
          <a:ext cx="277495" cy="782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9" imgW="139700" imgH="393700" progId="Equation.KSEE3">
                  <p:embed/>
                </p:oleObj>
              </mc:Choice>
              <mc:Fallback>
                <p:oleObj name="" r:id="rId9" imgW="139700" imgH="3937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53865" y="2622550"/>
                        <a:ext cx="277495" cy="782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文本框 14"/>
          <p:cNvSpPr txBox="1"/>
          <p:nvPr/>
        </p:nvSpPr>
        <p:spPr>
          <a:xfrm>
            <a:off x="2804795" y="2829560"/>
            <a:ext cx="2971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latin typeface="宋体" panose="02010600030101010101" pitchFamily="2" charset="-122"/>
              </a:rPr>
              <a:t>&gt;</a:t>
            </a:r>
            <a:endParaRPr lang="zh-CN" altLang="en-US">
              <a:latin typeface="宋体" panose="0201060003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715385" y="2829560"/>
            <a:ext cx="2971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latin typeface="宋体" panose="02010600030101010101" pitchFamily="2" charset="-122"/>
              </a:rPr>
              <a:t>&gt;</a:t>
            </a:r>
            <a:endParaRPr lang="zh-CN" altLang="en-US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49" grpId="0"/>
    </p:bldLst>
  </p:timing>
</p:sld>
</file>

<file path=ppt/theme/theme1.xml><?xml version="1.0" encoding="utf-8"?>
<a:theme xmlns:a="http://schemas.openxmlformats.org/drawingml/2006/main" name="111">
  <a:themeElements>
    <a:clrScheme name="演示文稿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演示文稿1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演示文稿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111</Template>
  <TotalTime>0</TotalTime>
  <Words>509</Words>
  <Application>WPS 演示</Application>
  <PresentationFormat>全屏显示(16:9)</PresentationFormat>
  <Paragraphs>188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6</vt:i4>
      </vt:variant>
      <vt:variant>
        <vt:lpstr>幻灯片标题</vt:lpstr>
      </vt:variant>
      <vt:variant>
        <vt:i4>12</vt:i4>
      </vt:variant>
    </vt:vector>
  </HeadingPairs>
  <TitlesOfParts>
    <vt:vector size="29" baseType="lpstr">
      <vt:lpstr>Arial</vt:lpstr>
      <vt:lpstr>宋体</vt:lpstr>
      <vt:lpstr>Wingdings</vt:lpstr>
      <vt:lpstr>黑体</vt:lpstr>
      <vt:lpstr>楷体_GB2312</vt:lpstr>
      <vt:lpstr>楷体</vt:lpstr>
      <vt:lpstr>Times New Roman</vt:lpstr>
      <vt:lpstr>微软雅黑</vt:lpstr>
      <vt:lpstr>Arial Unicode MS</vt:lpstr>
      <vt:lpstr>Calibri</vt:lpstr>
      <vt:lpstr>111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卡梅罗</cp:lastModifiedBy>
  <cp:revision>166</cp:revision>
  <dcterms:created xsi:type="dcterms:W3CDTF">2016-03-03T10:53:00Z</dcterms:created>
  <dcterms:modified xsi:type="dcterms:W3CDTF">2017-12-27T06:35:50Z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2052-10.1.0.7022</vt:lpwstr>
  </property>
</Properties>
</file>